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3" r:id="rId3"/>
    <p:sldId id="256" r:id="rId4"/>
    <p:sldId id="258" r:id="rId5"/>
    <p:sldId id="261" r:id="rId6"/>
    <p:sldId id="259" r:id="rId7"/>
    <p:sldId id="262" r:id="rId8"/>
    <p:sldId id="264" r:id="rId9"/>
  </p:sldIdLst>
  <p:sldSz cx="6858000" cy="9144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689" y="51"/>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6C5DBAA-F0A0-4AA6-AA0F-2C427D829470}" type="datetimeFigureOut">
              <a:rPr lang="en-GB" smtClean="0"/>
              <a:t>08/10/2023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D140BF4-AFA1-4C92-BC5C-C92BF9D8E471}" type="slidenum">
              <a:rPr lang="en-GB" smtClean="0"/>
              <a:t>‹#›</a:t>
            </a:fld>
            <a:endParaRPr lang="en-GB" dirty="0"/>
          </a:p>
        </p:txBody>
      </p:sp>
    </p:spTree>
    <p:extLst>
      <p:ext uri="{BB962C8B-B14F-4D97-AF65-F5344CB8AC3E}">
        <p14:creationId xmlns:p14="http://schemas.microsoft.com/office/powerpoint/2010/main" val="571871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C5DBAA-F0A0-4AA6-AA0F-2C427D829470}" type="datetimeFigureOut">
              <a:rPr lang="en-GB" smtClean="0"/>
              <a:t>08/10/2023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D140BF4-AFA1-4C92-BC5C-C92BF9D8E471}" type="slidenum">
              <a:rPr lang="en-GB" smtClean="0"/>
              <a:t>‹#›</a:t>
            </a:fld>
            <a:endParaRPr lang="en-GB" dirty="0"/>
          </a:p>
        </p:txBody>
      </p:sp>
    </p:spTree>
    <p:extLst>
      <p:ext uri="{BB962C8B-B14F-4D97-AF65-F5344CB8AC3E}">
        <p14:creationId xmlns:p14="http://schemas.microsoft.com/office/powerpoint/2010/main" val="1819661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C5DBAA-F0A0-4AA6-AA0F-2C427D829470}" type="datetimeFigureOut">
              <a:rPr lang="en-GB" smtClean="0"/>
              <a:t>08/10/2023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D140BF4-AFA1-4C92-BC5C-C92BF9D8E471}" type="slidenum">
              <a:rPr lang="en-GB" smtClean="0"/>
              <a:t>‹#›</a:t>
            </a:fld>
            <a:endParaRPr lang="en-GB" dirty="0"/>
          </a:p>
        </p:txBody>
      </p:sp>
    </p:spTree>
    <p:extLst>
      <p:ext uri="{BB962C8B-B14F-4D97-AF65-F5344CB8AC3E}">
        <p14:creationId xmlns:p14="http://schemas.microsoft.com/office/powerpoint/2010/main" val="215955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6C5DBAA-F0A0-4AA6-AA0F-2C427D829470}" type="datetimeFigureOut">
              <a:rPr lang="en-GB" smtClean="0"/>
              <a:t>08/10/2023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D140BF4-AFA1-4C92-BC5C-C92BF9D8E471}" type="slidenum">
              <a:rPr lang="en-GB" smtClean="0"/>
              <a:t>‹#›</a:t>
            </a:fld>
            <a:endParaRPr lang="en-GB" dirty="0"/>
          </a:p>
        </p:txBody>
      </p:sp>
    </p:spTree>
    <p:extLst>
      <p:ext uri="{BB962C8B-B14F-4D97-AF65-F5344CB8AC3E}">
        <p14:creationId xmlns:p14="http://schemas.microsoft.com/office/powerpoint/2010/main" val="350013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C5DBAA-F0A0-4AA6-AA0F-2C427D829470}" type="datetimeFigureOut">
              <a:rPr lang="en-GB" smtClean="0"/>
              <a:t>08/10/2023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D140BF4-AFA1-4C92-BC5C-C92BF9D8E471}" type="slidenum">
              <a:rPr lang="en-GB" smtClean="0"/>
              <a:t>‹#›</a:t>
            </a:fld>
            <a:endParaRPr lang="en-GB" dirty="0"/>
          </a:p>
        </p:txBody>
      </p:sp>
    </p:spTree>
    <p:extLst>
      <p:ext uri="{BB962C8B-B14F-4D97-AF65-F5344CB8AC3E}">
        <p14:creationId xmlns:p14="http://schemas.microsoft.com/office/powerpoint/2010/main" val="376118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6C5DBAA-F0A0-4AA6-AA0F-2C427D829470}" type="datetimeFigureOut">
              <a:rPr lang="en-GB" smtClean="0"/>
              <a:t>08/10/2023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D140BF4-AFA1-4C92-BC5C-C92BF9D8E471}" type="slidenum">
              <a:rPr lang="en-GB" smtClean="0"/>
              <a:t>‹#›</a:t>
            </a:fld>
            <a:endParaRPr lang="en-GB" dirty="0"/>
          </a:p>
        </p:txBody>
      </p:sp>
    </p:spTree>
    <p:extLst>
      <p:ext uri="{BB962C8B-B14F-4D97-AF65-F5344CB8AC3E}">
        <p14:creationId xmlns:p14="http://schemas.microsoft.com/office/powerpoint/2010/main" val="829076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6C5DBAA-F0A0-4AA6-AA0F-2C427D829470}" type="datetimeFigureOut">
              <a:rPr lang="en-GB" smtClean="0"/>
              <a:t>08/10/2023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D140BF4-AFA1-4C92-BC5C-C92BF9D8E471}" type="slidenum">
              <a:rPr lang="en-GB" smtClean="0"/>
              <a:t>‹#›</a:t>
            </a:fld>
            <a:endParaRPr lang="en-GB" dirty="0"/>
          </a:p>
        </p:txBody>
      </p:sp>
    </p:spTree>
    <p:extLst>
      <p:ext uri="{BB962C8B-B14F-4D97-AF65-F5344CB8AC3E}">
        <p14:creationId xmlns:p14="http://schemas.microsoft.com/office/powerpoint/2010/main" val="193057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6C5DBAA-F0A0-4AA6-AA0F-2C427D829470}" type="datetimeFigureOut">
              <a:rPr lang="en-GB" smtClean="0"/>
              <a:t>08/10/2023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D140BF4-AFA1-4C92-BC5C-C92BF9D8E471}" type="slidenum">
              <a:rPr lang="en-GB" smtClean="0"/>
              <a:t>‹#›</a:t>
            </a:fld>
            <a:endParaRPr lang="en-GB" dirty="0"/>
          </a:p>
        </p:txBody>
      </p:sp>
    </p:spTree>
    <p:extLst>
      <p:ext uri="{BB962C8B-B14F-4D97-AF65-F5344CB8AC3E}">
        <p14:creationId xmlns:p14="http://schemas.microsoft.com/office/powerpoint/2010/main" val="203537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5DBAA-F0A0-4AA6-AA0F-2C427D829470}" type="datetimeFigureOut">
              <a:rPr lang="en-GB" smtClean="0"/>
              <a:t>08/10/2023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D140BF4-AFA1-4C92-BC5C-C92BF9D8E471}" type="slidenum">
              <a:rPr lang="en-GB" smtClean="0"/>
              <a:t>‹#›</a:t>
            </a:fld>
            <a:endParaRPr lang="en-GB" dirty="0"/>
          </a:p>
        </p:txBody>
      </p:sp>
    </p:spTree>
    <p:extLst>
      <p:ext uri="{BB962C8B-B14F-4D97-AF65-F5344CB8AC3E}">
        <p14:creationId xmlns:p14="http://schemas.microsoft.com/office/powerpoint/2010/main" val="2378206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C5DBAA-F0A0-4AA6-AA0F-2C427D829470}" type="datetimeFigureOut">
              <a:rPr lang="en-GB" smtClean="0"/>
              <a:t>08/10/2023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D140BF4-AFA1-4C92-BC5C-C92BF9D8E471}" type="slidenum">
              <a:rPr lang="en-GB" smtClean="0"/>
              <a:t>‹#›</a:t>
            </a:fld>
            <a:endParaRPr lang="en-GB" dirty="0"/>
          </a:p>
        </p:txBody>
      </p:sp>
    </p:spTree>
    <p:extLst>
      <p:ext uri="{BB962C8B-B14F-4D97-AF65-F5344CB8AC3E}">
        <p14:creationId xmlns:p14="http://schemas.microsoft.com/office/powerpoint/2010/main" val="1630358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C5DBAA-F0A0-4AA6-AA0F-2C427D829470}" type="datetimeFigureOut">
              <a:rPr lang="en-GB" smtClean="0"/>
              <a:t>08/10/2023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D140BF4-AFA1-4C92-BC5C-C92BF9D8E471}" type="slidenum">
              <a:rPr lang="en-GB" smtClean="0"/>
              <a:t>‹#›</a:t>
            </a:fld>
            <a:endParaRPr lang="en-GB" dirty="0"/>
          </a:p>
        </p:txBody>
      </p:sp>
    </p:spTree>
    <p:extLst>
      <p:ext uri="{BB962C8B-B14F-4D97-AF65-F5344CB8AC3E}">
        <p14:creationId xmlns:p14="http://schemas.microsoft.com/office/powerpoint/2010/main" val="399775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6C5DBAA-F0A0-4AA6-AA0F-2C427D829470}" type="datetimeFigureOut">
              <a:rPr lang="en-GB" smtClean="0"/>
              <a:t>08/10/2023</a:t>
            </a:fld>
            <a:endParaRPr lang="en-GB"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ED140BF4-AFA1-4C92-BC5C-C92BF9D8E471}" type="slidenum">
              <a:rPr lang="en-GB" smtClean="0"/>
              <a:t>‹#›</a:t>
            </a:fld>
            <a:endParaRPr lang="en-GB" dirty="0"/>
          </a:p>
        </p:txBody>
      </p:sp>
    </p:spTree>
    <p:extLst>
      <p:ext uri="{BB962C8B-B14F-4D97-AF65-F5344CB8AC3E}">
        <p14:creationId xmlns:p14="http://schemas.microsoft.com/office/powerpoint/2010/main" val="3809886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hyperlink" Target="http://www.google.co.uk/url?sa=i&amp;rct=j&amp;q=&amp;esrc=s&amp;source=images&amp;cd=&amp;cad=rja&amp;uact=8&amp;ved=0ahUKEwiT686n-qvNAhUqB8AKHX9UDz4QjRwIBw&amp;url=http://www.clipartpanda.com/categories/newspaper-clipart&amp;bvm=bv.124272578,d.ZGg&amp;psig=AFQjCNHdf8eKjptFEWFMXuy9JEHOWXpMJA&amp;ust=1466146143038600" TargetMode="Externa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gif"/><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rge\DocsTeaching$\peterle\Desktop\Q3_Langley\Q3 Logo %28Langley%2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56" y="443541"/>
            <a:ext cx="1440160" cy="1464163"/>
          </a:xfrm>
          <a:prstGeom prst="rect">
            <a:avLst/>
          </a:prstGeom>
          <a:noFill/>
          <a:ln>
            <a:noFill/>
          </a:ln>
          <a:extLst/>
        </p:spPr>
      </p:pic>
      <p:sp>
        <p:nvSpPr>
          <p:cNvPr id="3" name="TextBox 2"/>
          <p:cNvSpPr txBox="1"/>
          <p:nvPr/>
        </p:nvSpPr>
        <p:spPr>
          <a:xfrm>
            <a:off x="157545" y="2939819"/>
            <a:ext cx="6565822" cy="6124754"/>
          </a:xfrm>
          <a:prstGeom prst="rect">
            <a:avLst/>
          </a:prstGeom>
          <a:noFill/>
        </p:spPr>
        <p:txBody>
          <a:bodyPr wrap="square" rtlCol="0">
            <a:spAutoFit/>
          </a:bodyPr>
          <a:lstStyle/>
          <a:p>
            <a:pPr algn="ctr"/>
            <a:r>
              <a:rPr lang="en-GB" sz="5400" b="1" u="sng" dirty="0" smtClean="0">
                <a:latin typeface="Tw Cen MT" pitchFamily="34" charset="0"/>
              </a:rPr>
              <a:t>Autumn Challenge  2023</a:t>
            </a:r>
          </a:p>
          <a:p>
            <a:pPr algn="ctr"/>
            <a:endParaRPr lang="en-GB" sz="4400" b="1" dirty="0">
              <a:latin typeface="Tw Cen MT" pitchFamily="34" charset="0"/>
            </a:endParaRPr>
          </a:p>
          <a:p>
            <a:endParaRPr lang="en-GB" sz="4400" b="1" dirty="0" smtClean="0">
              <a:latin typeface="Tw Cen MT" pitchFamily="34" charset="0"/>
            </a:endParaRPr>
          </a:p>
          <a:p>
            <a:endParaRPr lang="en-GB" sz="4400" b="1" dirty="0" smtClean="0">
              <a:latin typeface="Tw Cen MT" pitchFamily="34" charset="0"/>
            </a:endParaRPr>
          </a:p>
          <a:p>
            <a:endParaRPr lang="en-GB" sz="4400" b="1" dirty="0" smtClean="0">
              <a:latin typeface="Tw Cen MT" pitchFamily="34" charset="0"/>
            </a:endParaRPr>
          </a:p>
          <a:p>
            <a:pPr>
              <a:lnSpc>
                <a:spcPct val="150000"/>
              </a:lnSpc>
            </a:pPr>
            <a:r>
              <a:rPr lang="en-GB" sz="2400" b="1" dirty="0" smtClean="0">
                <a:latin typeface="Tw Cen MT" pitchFamily="34" charset="0"/>
              </a:rPr>
              <a:t>Student Name:	</a:t>
            </a:r>
            <a:r>
              <a:rPr lang="en-GB" sz="2400" b="1" u="sng" dirty="0" smtClean="0">
                <a:latin typeface="Tw Cen MT" pitchFamily="34" charset="0"/>
              </a:rPr>
              <a:t>			</a:t>
            </a:r>
            <a:endParaRPr lang="en-GB" sz="2400" b="1" dirty="0" smtClean="0">
              <a:latin typeface="Tw Cen MT" pitchFamily="34" charset="0"/>
            </a:endParaRPr>
          </a:p>
          <a:p>
            <a:pPr>
              <a:lnSpc>
                <a:spcPct val="150000"/>
              </a:lnSpc>
            </a:pPr>
            <a:r>
              <a:rPr lang="en-GB" sz="2400" b="1" dirty="0" smtClean="0">
                <a:latin typeface="Tw Cen MT" pitchFamily="34" charset="0"/>
              </a:rPr>
              <a:t>Company:        	</a:t>
            </a:r>
            <a:r>
              <a:rPr lang="en-GB" sz="2400" b="1" u="sng" dirty="0" smtClean="0">
                <a:latin typeface="Tw Cen MT" pitchFamily="34" charset="0"/>
              </a:rPr>
              <a:t>			</a:t>
            </a:r>
            <a:endParaRPr lang="en-GB" sz="2400" b="1" dirty="0" smtClean="0">
              <a:latin typeface="Tw Cen MT" pitchFamily="34" charset="0"/>
            </a:endParaRPr>
          </a:p>
          <a:p>
            <a:pPr>
              <a:lnSpc>
                <a:spcPct val="150000"/>
              </a:lnSpc>
            </a:pPr>
            <a:r>
              <a:rPr lang="en-GB" sz="2400" b="1" dirty="0" smtClean="0">
                <a:latin typeface="Tw Cen MT" pitchFamily="34" charset="0"/>
              </a:rPr>
              <a:t>Tutor:          		</a:t>
            </a:r>
            <a:r>
              <a:rPr lang="en-GB" sz="2400" b="1" u="sng" dirty="0" smtClean="0">
                <a:latin typeface="Tw Cen MT" pitchFamily="34" charset="0"/>
              </a:rPr>
              <a:t>			</a:t>
            </a:r>
            <a:endParaRPr lang="en-GB" sz="2400" b="1" dirty="0" smtClean="0">
              <a:latin typeface="Tw Cen MT" pitchFamily="34" charset="0"/>
            </a:endParaRPr>
          </a:p>
        </p:txBody>
      </p:sp>
      <p:sp>
        <p:nvSpPr>
          <p:cNvPr id="4" name="Rectangle 3"/>
          <p:cNvSpPr/>
          <p:nvPr/>
        </p:nvSpPr>
        <p:spPr>
          <a:xfrm>
            <a:off x="4581128" y="275622"/>
            <a:ext cx="1800000" cy="180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4581128" y="214352"/>
            <a:ext cx="1800000" cy="1477328"/>
          </a:xfrm>
          <a:prstGeom prst="rect">
            <a:avLst/>
          </a:prstGeom>
          <a:noFill/>
        </p:spPr>
        <p:txBody>
          <a:bodyPr wrap="square" rtlCol="0">
            <a:spAutoFit/>
          </a:bodyPr>
          <a:lstStyle/>
          <a:p>
            <a:pPr algn="ctr"/>
            <a:endParaRPr lang="en-GB" dirty="0" smtClean="0">
              <a:latin typeface="Tw Cen MT" pitchFamily="34" charset="0"/>
            </a:endParaRPr>
          </a:p>
          <a:p>
            <a:pPr algn="ctr"/>
            <a:r>
              <a:rPr lang="en-GB" dirty="0" smtClean="0">
                <a:solidFill>
                  <a:schemeClr val="bg1">
                    <a:lumMod val="85000"/>
                  </a:schemeClr>
                </a:solidFill>
                <a:latin typeface="Tw Cen MT" pitchFamily="34" charset="0"/>
              </a:rPr>
              <a:t>Please stick or paste a photograph of yourself here!</a:t>
            </a:r>
            <a:endParaRPr lang="en-GB" dirty="0">
              <a:solidFill>
                <a:schemeClr val="bg1">
                  <a:lumMod val="85000"/>
                </a:schemeClr>
              </a:solidFill>
              <a:latin typeface="Tw Cen MT" pitchFamily="34" charset="0"/>
            </a:endParaRPr>
          </a:p>
        </p:txBody>
      </p:sp>
    </p:spTree>
    <p:extLst>
      <p:ext uri="{BB962C8B-B14F-4D97-AF65-F5344CB8AC3E}">
        <p14:creationId xmlns:p14="http://schemas.microsoft.com/office/powerpoint/2010/main" val="3744092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arge\DocsTeaching$\peterle\Desktop\Q3_Langley\Q3 Logo %28Langley%2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656" y="443540"/>
            <a:ext cx="936104" cy="960107"/>
          </a:xfrm>
          <a:prstGeom prst="rect">
            <a:avLst/>
          </a:prstGeom>
          <a:noFill/>
          <a:ln>
            <a:noFill/>
          </a:ln>
          <a:extLst/>
        </p:spPr>
      </p:pic>
      <p:pic>
        <p:nvPicPr>
          <p:cNvPr id="6" name="Picture 5" descr="\\marge\DocsTeaching$\peterle\Desktop\Q3_Langley\Q3 Logo %28Langley%2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5224" y="443539"/>
            <a:ext cx="936104" cy="960107"/>
          </a:xfrm>
          <a:prstGeom prst="rect">
            <a:avLst/>
          </a:prstGeom>
          <a:noFill/>
          <a:ln>
            <a:noFill/>
          </a:ln>
          <a:extLst/>
        </p:spPr>
      </p:pic>
      <p:sp>
        <p:nvSpPr>
          <p:cNvPr id="7" name="Rectangle 6"/>
          <p:cNvSpPr/>
          <p:nvPr/>
        </p:nvSpPr>
        <p:spPr>
          <a:xfrm>
            <a:off x="1602955" y="384983"/>
            <a:ext cx="3589252" cy="1077218"/>
          </a:xfrm>
          <a:prstGeom prst="rect">
            <a:avLst/>
          </a:prstGeom>
        </p:spPr>
        <p:txBody>
          <a:bodyPr wrap="none">
            <a:spAutoFit/>
          </a:bodyPr>
          <a:lstStyle/>
          <a:p>
            <a:pPr algn="ctr"/>
            <a:r>
              <a:rPr lang="en-GB" sz="3200" b="1" u="sng" dirty="0" smtClean="0">
                <a:latin typeface="Tw Cen MT" pitchFamily="34" charset="0"/>
              </a:rPr>
              <a:t>Autumn </a:t>
            </a:r>
            <a:r>
              <a:rPr lang="en-GB" sz="3200" b="1" u="sng" dirty="0" smtClean="0">
                <a:latin typeface="Tw Cen MT" pitchFamily="34" charset="0"/>
              </a:rPr>
              <a:t>Challenge </a:t>
            </a:r>
            <a:endParaRPr lang="en-GB" sz="3200" b="1" u="sng" dirty="0" smtClean="0">
              <a:latin typeface="Tw Cen MT" pitchFamily="34" charset="0"/>
            </a:endParaRPr>
          </a:p>
          <a:p>
            <a:pPr algn="ctr"/>
            <a:r>
              <a:rPr lang="en-GB" sz="3200" b="1" u="sng" dirty="0" smtClean="0">
                <a:latin typeface="Tw Cen MT" pitchFamily="34" charset="0"/>
              </a:rPr>
              <a:t>2023</a:t>
            </a:r>
            <a:endParaRPr lang="en-GB" sz="3200" b="1" u="sng" dirty="0">
              <a:latin typeface="Tw Cen MT" pitchFamily="34" charset="0"/>
            </a:endParaRPr>
          </a:p>
        </p:txBody>
      </p:sp>
      <p:sp>
        <p:nvSpPr>
          <p:cNvPr id="8" name="TextBox 7"/>
          <p:cNvSpPr txBox="1"/>
          <p:nvPr/>
        </p:nvSpPr>
        <p:spPr>
          <a:xfrm>
            <a:off x="456040" y="1492623"/>
            <a:ext cx="6048672" cy="7417415"/>
          </a:xfrm>
          <a:prstGeom prst="rect">
            <a:avLst/>
          </a:prstGeom>
          <a:noFill/>
        </p:spPr>
        <p:txBody>
          <a:bodyPr wrap="square" rtlCol="0">
            <a:spAutoFit/>
          </a:bodyPr>
          <a:lstStyle/>
          <a:p>
            <a:r>
              <a:rPr lang="en-GB" sz="1400" dirty="0" smtClean="0">
                <a:latin typeface="Tw Cen MT" pitchFamily="34" charset="0"/>
              </a:rPr>
              <a:t>Dear Student,</a:t>
            </a:r>
          </a:p>
          <a:p>
            <a:endParaRPr lang="en-GB" sz="1400" dirty="0">
              <a:latin typeface="Tw Cen MT" pitchFamily="34" charset="0"/>
            </a:endParaRPr>
          </a:p>
          <a:p>
            <a:r>
              <a:rPr lang="en-GB" sz="1400" dirty="0" smtClean="0">
                <a:latin typeface="Tw Cen MT" pitchFamily="34" charset="0"/>
              </a:rPr>
              <a:t>Welcome to the Q3 Academy Langley Autumn Challenge! The purpose of this booklet is to give you an opportunity to continue your Pursuit of Excellence (one of Q3 Academy’s core ideals) </a:t>
            </a:r>
            <a:r>
              <a:rPr lang="en-GB" sz="1400" dirty="0" smtClean="0">
                <a:latin typeface="Tw Cen MT" pitchFamily="34" charset="0"/>
              </a:rPr>
              <a:t>during </a:t>
            </a:r>
            <a:r>
              <a:rPr lang="en-GB" sz="1400" dirty="0" smtClean="0">
                <a:latin typeface="Tw Cen MT" pitchFamily="34" charset="0"/>
              </a:rPr>
              <a:t>the </a:t>
            </a:r>
            <a:r>
              <a:rPr lang="en-GB" sz="1400" dirty="0" smtClean="0">
                <a:latin typeface="Tw Cen MT" pitchFamily="34" charset="0"/>
              </a:rPr>
              <a:t>Autumn term.</a:t>
            </a:r>
            <a:endParaRPr lang="en-GB" sz="1400" dirty="0" smtClean="0">
              <a:latin typeface="Tw Cen MT" pitchFamily="34" charset="0"/>
            </a:endParaRPr>
          </a:p>
          <a:p>
            <a:endParaRPr lang="en-GB" sz="1400" dirty="0">
              <a:latin typeface="Tw Cen MT" pitchFamily="34" charset="0"/>
            </a:endParaRPr>
          </a:p>
          <a:p>
            <a:pPr fontAlgn="base"/>
            <a:r>
              <a:rPr lang="en-GB" sz="1400" dirty="0" smtClean="0">
                <a:latin typeface="Tw Cen MT" pitchFamily="34" charset="0"/>
              </a:rPr>
              <a:t>At Q3 Academy, we have an ethos that runs through everything that we do. </a:t>
            </a:r>
            <a:r>
              <a:rPr lang="en-GB" sz="1400" dirty="0">
                <a:solidFill>
                  <a:schemeClr val="dk1"/>
                </a:solidFill>
                <a:latin typeface="Tw Cen MT" pitchFamily="34" charset="0"/>
              </a:rPr>
              <a:t>The letter ‘Q</a:t>
            </a:r>
            <a:r>
              <a:rPr lang="en-GB" sz="1400" dirty="0" smtClean="0">
                <a:solidFill>
                  <a:schemeClr val="dk1"/>
                </a:solidFill>
                <a:latin typeface="Tw Cen MT" pitchFamily="34" charset="0"/>
              </a:rPr>
              <a:t>’ in our name </a:t>
            </a:r>
            <a:r>
              <a:rPr lang="en-GB" sz="1400" dirty="0">
                <a:solidFill>
                  <a:schemeClr val="dk1"/>
                </a:solidFill>
                <a:latin typeface="Tw Cen MT" pitchFamily="34" charset="0"/>
              </a:rPr>
              <a:t>represents the Latin word ‘Quaerere’ – meaning ‘seek after’ or ‘search for.’ </a:t>
            </a:r>
          </a:p>
          <a:p>
            <a:pPr fontAlgn="base"/>
            <a:endParaRPr lang="en-GB" sz="1400" dirty="0">
              <a:solidFill>
                <a:schemeClr val="dk1"/>
              </a:solidFill>
              <a:latin typeface="Tw Cen MT" pitchFamily="34" charset="0"/>
            </a:endParaRPr>
          </a:p>
          <a:p>
            <a:pPr fontAlgn="base"/>
            <a:r>
              <a:rPr lang="en-GB" sz="1400" dirty="0">
                <a:solidFill>
                  <a:schemeClr val="dk1"/>
                </a:solidFill>
                <a:latin typeface="Tw Cen MT" pitchFamily="34" charset="0"/>
              </a:rPr>
              <a:t>The name Q3 represents three high ideals:</a:t>
            </a:r>
          </a:p>
          <a:p>
            <a:pPr marL="285750" indent="-285750" fontAlgn="base">
              <a:buFont typeface="Arial" pitchFamily="34" charset="0"/>
              <a:buChar char="•"/>
            </a:pPr>
            <a:r>
              <a:rPr lang="en-GB" sz="1400" dirty="0">
                <a:solidFill>
                  <a:schemeClr val="dk1"/>
                </a:solidFill>
                <a:latin typeface="Tw Cen MT" pitchFamily="34" charset="0"/>
              </a:rPr>
              <a:t>To seek for that which is </a:t>
            </a:r>
            <a:r>
              <a:rPr lang="en-GB" sz="1400" dirty="0" smtClean="0">
                <a:solidFill>
                  <a:schemeClr val="dk1"/>
                </a:solidFill>
                <a:latin typeface="Tw Cen MT" pitchFamily="34" charset="0"/>
              </a:rPr>
              <a:t>good.</a:t>
            </a:r>
          </a:p>
          <a:p>
            <a:pPr marL="285750" indent="-285750" fontAlgn="base">
              <a:buFont typeface="Arial" pitchFamily="34" charset="0"/>
              <a:buChar char="•"/>
            </a:pPr>
            <a:r>
              <a:rPr lang="en-GB" sz="1400" dirty="0" smtClean="0">
                <a:solidFill>
                  <a:schemeClr val="dk1"/>
                </a:solidFill>
                <a:latin typeface="Tw Cen MT" pitchFamily="34" charset="0"/>
              </a:rPr>
              <a:t>To </a:t>
            </a:r>
            <a:r>
              <a:rPr lang="en-GB" sz="1400" dirty="0">
                <a:solidFill>
                  <a:schemeClr val="dk1"/>
                </a:solidFill>
                <a:latin typeface="Tw Cen MT" pitchFamily="34" charset="0"/>
              </a:rPr>
              <a:t>seek for that which is </a:t>
            </a:r>
            <a:r>
              <a:rPr lang="en-GB" sz="1400" dirty="0" smtClean="0">
                <a:solidFill>
                  <a:schemeClr val="dk1"/>
                </a:solidFill>
                <a:latin typeface="Tw Cen MT" pitchFamily="34" charset="0"/>
              </a:rPr>
              <a:t>right.</a:t>
            </a:r>
          </a:p>
          <a:p>
            <a:pPr marL="285750" indent="-285750" fontAlgn="base">
              <a:buFont typeface="Arial" pitchFamily="34" charset="0"/>
              <a:buChar char="•"/>
            </a:pPr>
            <a:r>
              <a:rPr lang="en-GB" sz="1400" dirty="0" smtClean="0">
                <a:solidFill>
                  <a:schemeClr val="dk1"/>
                </a:solidFill>
                <a:latin typeface="Tw Cen MT" pitchFamily="34" charset="0"/>
              </a:rPr>
              <a:t>To </a:t>
            </a:r>
            <a:r>
              <a:rPr lang="en-GB" sz="1400" dirty="0">
                <a:solidFill>
                  <a:schemeClr val="dk1"/>
                </a:solidFill>
                <a:latin typeface="Tw Cen MT" pitchFamily="34" charset="0"/>
              </a:rPr>
              <a:t>seek for that which is true</a:t>
            </a:r>
            <a:r>
              <a:rPr lang="en-GB" sz="1400" dirty="0" smtClean="0">
                <a:solidFill>
                  <a:schemeClr val="dk1"/>
                </a:solidFill>
                <a:latin typeface="Tw Cen MT" pitchFamily="34" charset="0"/>
              </a:rPr>
              <a:t>.</a:t>
            </a:r>
          </a:p>
          <a:p>
            <a:pPr marL="285750" indent="-285750" fontAlgn="base">
              <a:buFont typeface="Arial" pitchFamily="34" charset="0"/>
              <a:buChar char="•"/>
            </a:pPr>
            <a:endParaRPr lang="en-GB" sz="1400" dirty="0">
              <a:solidFill>
                <a:schemeClr val="dk1"/>
              </a:solidFill>
              <a:latin typeface="Tw Cen MT" pitchFamily="34" charset="0"/>
            </a:endParaRPr>
          </a:p>
          <a:p>
            <a:pPr fontAlgn="base"/>
            <a:r>
              <a:rPr lang="en-GB" sz="1400" dirty="0" smtClean="0">
                <a:solidFill>
                  <a:schemeClr val="dk1"/>
                </a:solidFill>
                <a:latin typeface="Tw Cen MT" pitchFamily="34" charset="0"/>
              </a:rPr>
              <a:t>As a result, we hope that you use the tasks in this booklet as an opportunity to seek truth, to discover goodness, and to showcase the right way to conduct yourself as a young person. Make sure that you do your absolute best in as many of the tasks as possible; we are really excited to see what you produce, and begin our Pursuit of Excellence together.</a:t>
            </a:r>
          </a:p>
          <a:p>
            <a:pPr fontAlgn="base"/>
            <a:endParaRPr lang="en-GB" sz="1400" dirty="0">
              <a:solidFill>
                <a:schemeClr val="dk1"/>
              </a:solidFill>
              <a:latin typeface="Tw Cen MT" pitchFamily="34" charset="0"/>
            </a:endParaRPr>
          </a:p>
          <a:p>
            <a:pPr fontAlgn="base"/>
            <a:r>
              <a:rPr lang="en-GB" sz="1400" dirty="0" smtClean="0">
                <a:solidFill>
                  <a:schemeClr val="dk1"/>
                </a:solidFill>
                <a:latin typeface="Tw Cen MT" pitchFamily="34" charset="0"/>
              </a:rPr>
              <a:t>Parents/carers – we would like to ask that you monitor your child’s progress, sign when tasks are completed, and support your child in any way possible – our Pursuit of Excellence is a group effort, and we are stronger together.</a:t>
            </a:r>
          </a:p>
          <a:p>
            <a:pPr fontAlgn="base"/>
            <a:endParaRPr lang="en-GB" sz="1400" dirty="0">
              <a:solidFill>
                <a:schemeClr val="dk1"/>
              </a:solidFill>
              <a:latin typeface="Tw Cen MT" pitchFamily="34" charset="0"/>
            </a:endParaRPr>
          </a:p>
          <a:p>
            <a:pPr fontAlgn="base"/>
            <a:r>
              <a:rPr lang="en-GB" sz="1400" dirty="0" smtClean="0">
                <a:solidFill>
                  <a:schemeClr val="dk1"/>
                </a:solidFill>
                <a:latin typeface="Tw Cen MT" pitchFamily="34" charset="0"/>
              </a:rPr>
              <a:t>Kind Regards,</a:t>
            </a:r>
          </a:p>
          <a:p>
            <a:pPr fontAlgn="base"/>
            <a:endParaRPr lang="en-GB" sz="1400" dirty="0">
              <a:solidFill>
                <a:schemeClr val="dk1"/>
              </a:solidFill>
              <a:latin typeface="Tw Cen MT" pitchFamily="34" charset="0"/>
            </a:endParaRPr>
          </a:p>
          <a:p>
            <a:pPr fontAlgn="base"/>
            <a:endParaRPr lang="en-GB" sz="1400" dirty="0" smtClean="0">
              <a:solidFill>
                <a:schemeClr val="dk1"/>
              </a:solidFill>
              <a:latin typeface="Tw Cen MT" pitchFamily="34" charset="0"/>
            </a:endParaRPr>
          </a:p>
          <a:p>
            <a:pPr fontAlgn="base"/>
            <a:endParaRPr lang="en-GB" sz="1400" dirty="0">
              <a:solidFill>
                <a:schemeClr val="dk1"/>
              </a:solidFill>
              <a:latin typeface="Tw Cen MT" pitchFamily="34" charset="0"/>
            </a:endParaRPr>
          </a:p>
          <a:p>
            <a:pPr fontAlgn="base"/>
            <a:endParaRPr lang="en-GB" sz="1400" dirty="0" smtClean="0">
              <a:solidFill>
                <a:schemeClr val="dk1"/>
              </a:solidFill>
              <a:latin typeface="Tw Cen MT" pitchFamily="34" charset="0"/>
            </a:endParaRPr>
          </a:p>
          <a:p>
            <a:pPr fontAlgn="base"/>
            <a:r>
              <a:rPr lang="en-GB" sz="1400" b="1" dirty="0" smtClean="0">
                <a:solidFill>
                  <a:schemeClr val="dk1"/>
                </a:solidFill>
                <a:latin typeface="Tw Cen MT" pitchFamily="34" charset="0"/>
              </a:rPr>
              <a:t>Mr. P. Lee</a:t>
            </a:r>
          </a:p>
          <a:p>
            <a:pPr fontAlgn="base"/>
            <a:r>
              <a:rPr lang="en-GB" sz="1400" b="1" dirty="0" smtClean="0">
                <a:solidFill>
                  <a:schemeClr val="dk1"/>
                </a:solidFill>
                <a:latin typeface="Tw Cen MT" pitchFamily="34" charset="0"/>
              </a:rPr>
              <a:t>(</a:t>
            </a:r>
            <a:r>
              <a:rPr lang="en-GB" sz="1400" b="1" dirty="0" err="1" smtClean="0">
                <a:solidFill>
                  <a:schemeClr val="dk1"/>
                </a:solidFill>
                <a:latin typeface="Tw Cen MT" pitchFamily="34" charset="0"/>
              </a:rPr>
              <a:t>Headteacher</a:t>
            </a:r>
            <a:r>
              <a:rPr lang="en-GB" sz="1400" b="1" dirty="0" smtClean="0">
                <a:solidFill>
                  <a:schemeClr val="dk1"/>
                </a:solidFill>
                <a:latin typeface="Tw Cen MT" pitchFamily="34" charset="0"/>
              </a:rPr>
              <a:t>, Q3 Academy Langley)</a:t>
            </a:r>
            <a:endParaRPr lang="en-GB" sz="1400" b="1" dirty="0"/>
          </a:p>
          <a:p>
            <a:endParaRPr lang="en-GB" sz="1400" dirty="0">
              <a:latin typeface="Tw Cen MT" pitchFamily="34" charset="0"/>
            </a:endParaRPr>
          </a:p>
          <a:p>
            <a:endParaRPr lang="en-GB" sz="1400" dirty="0">
              <a:latin typeface="Tw Cen MT" pitchFamily="34" charset="0"/>
            </a:endParaRPr>
          </a:p>
        </p:txBody>
      </p:sp>
      <p:pic>
        <p:nvPicPr>
          <p:cNvPr id="1026" name="Picture 2" descr="C:\Users\a.dawes\AppData\Local\Microsoft\Windows\Temporary Internet Files\Content.Outlook\36PY1C43\PJLee-Si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386" y="7155344"/>
            <a:ext cx="1271016" cy="76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789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4664" y="26785"/>
            <a:ext cx="6048672" cy="584775"/>
          </a:xfrm>
          <a:prstGeom prst="rect">
            <a:avLst/>
          </a:prstGeom>
          <a:noFill/>
        </p:spPr>
        <p:txBody>
          <a:bodyPr wrap="square" rtlCol="0">
            <a:spAutoFit/>
          </a:bodyPr>
          <a:lstStyle/>
          <a:p>
            <a:pPr algn="ctr"/>
            <a:r>
              <a:rPr lang="en-GB" sz="3200" b="1" u="sng" dirty="0" smtClean="0">
                <a:latin typeface="Tw Cen MT" pitchFamily="34" charset="0"/>
              </a:rPr>
              <a:t>Autumn Challenge 2023</a:t>
            </a:r>
            <a:endParaRPr lang="en-GB" sz="3200" b="1" u="sng" dirty="0">
              <a:latin typeface="Tw Cen MT" pitchFamily="34" charset="0"/>
            </a:endParaRPr>
          </a:p>
        </p:txBody>
      </p:sp>
      <p:sp>
        <p:nvSpPr>
          <p:cNvPr id="5" name="AutoShape 13" descr="data:image/jpeg;base64,/9j/4AAQSkZJRgABAQAAAQABAAD/2wCEAAkGBxQSEhUTExMVFhUXGRoaFRcYGR0gIBoeIBkaHyIgHx8bICkgGBomGx0bIjEhKCk3Li4uGx8zPTMtNygtLysBCgoKBQUFDgUFDisZExkrKysrKysrKysrKysrKysrKysrKysrKysrKysrKysrKysrKysrKysrKysrKysrKysrK//AABEIAJAAwAMBIgACEQEDEQH/xAAbAAEAAwADAQAAAAAAAAAAAAAABAUGAQMHAv/EAEAQAAIBAwIDBgMFBgUDBQEAAAECAwAEERIhBTFBBhMiMlFhQnGBBxQjUpEzYnKCobFDU5LR4WOywSREotLwFf/EABQBAQAAAAAAAAAAAAAAAAAAAAD/xAAUEQEAAAAAAAAAAAAAAAAAAAAA/9oADAMBAAIRAxEAPwD3GlKUClKUClKUClKUClKUClKUClK6p51RS7EBVGST0oO2lQ//AOpFqjQOCZFLJjkwGOvLfO3rg+hrvjuFYsAQSpwwBGQcZ3HQ4OaDtpSlApSlApSlApSlApSlApSlApSlApSlApSviSQAEkgAcyeQ/wBqD7rjNVp4rrH4KmX0I2T/AFnYj+HNcC1kf9rIcfkjyo+reZvnt8qDvuOJxodJbL/kUFm+oXJA9zVWZZpm1NAwRT4EZlXJB87Eaj6YTG2MnJ2Wv4z234dw9Sjzxgj/AA4vE2fcLnf3Nef8U+2a4mDfcLMKg276YjA+Y2RD7FjQelWvAWw5lkUa21sIgRghiwAdidIBJOwG5Y9TidPa91pkhXygh0HxqSSfm4YlgTvuw+KvEx2R4rxXD3c0rx8wvkT2xqAUbHzBGNeu9kHMStaS3STzwBQwGdaKVGnUWOZD+/gdBig0VtcLIoZCGUjII5EV3VVSwNGTJEM5OXiz5j1Kk7K/tyPXB3qbZ3SyLqU5G/sQQcEEHcEehoJFKUoFKUoFKUoFKUoFKi3t8sQBbVucDSpY5+SgnpXQvF0IJCy7f9J//I3oLGlV7cSPwxSn+UD/ALiK+WlnbkkcY9WJc/6VwP8A5UFjmoU3E41YoCWcc0QaiPmB5friqrjF1b266ry6Cr6O4QH5KuCw/WsHxT7ZraPEHD7Z7hjsoC6Ez7KAWc+2B86D0vvJ5OQWJfVvGx/lHhX5lj8qpuOcZsLPxXlwhcbgSNqbPqIwNj8lrymXi3G+KkqshhTOGS3ByOuGZTscdC4q34B9iwBD3Dj31eNj6+EYRDv1L0Hdxb7a+8Ypw+zeUjnJJkAdM6VzheuWYfKs8bTjPGAe9nYRHmsQ/D32IJBVGH8xrW8Y4xwbhJ7koZ50I/CwG0tgc84jjO4OcZ+dbfjcNzcWLCFmtblowVAZW0NjOjVjBB5agOvSg85sPsot7SNri8kVEQamwO8Ye+oqFHyEf8xq47G9obCW/FrbWbqyxswnmGG2IwER8sAcncY5cqpOxfbC8tbfvJu8u7aNilznJntHGdWsHeSPO+fTPLFabtlwxeJ28V/w6UNc2+Xt5EPm6mNh6n0PXI5E5DMXFol9x64tuKSP3YGbOHWVRgSMYA5kjPuTnnitBxf7MzC6XfC5GguY9lR2Zo3X8h1ZKr8tvYc6lW1vY9orKOWWPLLlW0nDwvtqUHnjkQDsRjaoE32WqCqHi1+M5EaNMM7cwo2zgegoPR7bWVXvAofA1BSSAcb4yAcZqNPbFWMkWNZ865wJNsb+jgYw3yB25efzdgL+0HeWHFJ3dd+5uDqR/bc4X9PqK0v2fdrRxK3LsndzRN3c8e/hb2zuAd/luOlBp7O7WRdSnkcEHYgjmCOhHpUiqy6tW1CWI4ccwdhIPRvTrhunuNqlWV2si5GRgkMCN1I5gj1oJNKUoFKUoFcNRqhC5d86FGMkamOORxyAJ555kcqClnn+8TFRLKisCEyuAkkTHOQy+LOx58kb1q5sbnvFyRpYHDrnOluoz1HUHqCDVXd2rKx1MoWUqVdVI7qUcjgscq+w6bjG+vb7Scg9+EIYeG5jG526j8xXJI/Mp9cYDJ9q/tetLN3hSOWedCVKAFAGHQswz+imsZd9s+M3793CotQfhRSZMHbfYuPngV6/fdm7W4lW4aMF8Dxqcax0yy4LDGcb4wTWe4j9ofCuH4iSROYBW3UMF5ZLacDl7kmgxHB/scmlYyXUhLtuzSksc/wq2W5c2kHyNeh8K7DWVqCpTvDpLFDjcDH+GmA4B9QefvVh96j4lBmzvmRc+J4NBYZzsdanR+gO1YPh1oeAXzyXBae2u9K/fJCTJCw+GQ7+E7ZPsPTFBK4/9pzQvFb2ti0QkOiKa7UwRAjHlUqNt+pGNtqkXX2fXN6GbivEZGXBPcwYSJPck+fB33G2OZrbcd4NBfQNDOoeNxn3B6Mp6N6GvMJe015wRfuF3CLxHASzmLBFdSQpSQtkAAEbHkNs4OQGy4bwWWaFrLiSx3cQUGK6HORf3hksko2IdSQfXI3oSLzgI+O84YvT/Fth/Z0H6AelfXYleIcMVIbuLXayMRH3RaRrUk7K22potwM76flW5v8AjcUM8MEpKtPqETEeEsMeDV0cg5A60GA4zxFLaePjliwmtZdMd+qem2JMdHXOCDv+pIsrzsi0T/f+DSJE7gM8P+BcLuRsPI25wR69N6+e0HYFonkueG6I2kBFxaMPwbhfQgeRtzgj1OMb5qPsU4xcK0/DpoJkWFiYiyse6ycmJmxg7EFTtnfpjAU1v2tSz4g133bW/ekJxOzbzI2TiZP8xdycjfc/mr0jtp2Si4nCjK/dzoA9tcpzU7Ebjcodjty5jeof2h2XDLhdF6R3ibgxn8VB7keVT+9tWEvftSjtYltbCPCINMahjI/sNTZVNzyGvl0oNLZNxpLUNcXttAysyObiIZyDgFHVsSauY8IPtWe4V2jteCJMEkNzczvrnmlymT4saYxlzgsTvjOonI2qHadk+M8UbvZj90Q/HIW7zB3wAfGo/d8I9a2/Z37KuH2IDyr38g3LzYxsMnTHy6E9TQU/YHt7f3t1tayS2reF5fCojPqvw45ZTUzdc7V6Xdwsrd7GMtjDp/mL6emsZyD13HyzfEe1MoTVDCkFuucz3OU2H+VCo1uOQ6e22DWm4TxJLmJZkDhXGVDqUOP4W3xjfPuKCZa3KyKGU5B5f8joQdiOhyK76qZY2hYyICytvJGP+9B+b1HxY9RvYW06uoZWDKRkEcjQd1KUoPmVgASdgNyflVPYuVz5iebA5yw/Ov8A5H9ts3LCqueEIMHyDyt1T5noPfljY0EllWRCCAyMMEHkR1H/ABVLLbyRMuGyR4YnYnxjpFKeec+WTnv65DzwWVums/RZP/q+P19+ko6ZVIIDKchgw/UEGgq7K5Ee4BWJmwynYwSZ5HBxoYkewJB3DbfPHuyVrdwPC8KKGOQyKqsrdGBA8wrrubdon3HeahpBOPxF3/CkJ2Lbkox55IOM5MzhN0BhNRZSCYXPMqOaNnfWh2OdyPcNQeUWnZ/urwW1xIbO/wAf+kvoBhLoflkjOFLjw5Gd8/LVpL/tBdWqNDxm0We1YFWuoAWXH/Uj5r/EOXpWx7T9nYL+BoJ1yp8rfEjYPiUnkw/rWX4B2mlspfuHFXUMFzbXbbJcKNiGJ2WQbZ33zv0LBUdnePrwsqnfi54VIcQXIOo2rE/s5cbhPQnl+teh8d4LBfW7QTKHjcbH0ONmU+o9RWL4h2GsOIo8/D51hZwyO8BDRv6rJHyI67Y6HoKk9h7KbhEBgv7yF0/9vGoJcAcwvxOv7uk49aCi4Z2wk4JKeHX7GdFQNaSxjMjLnCxsmdieQydsdQRjt4+vEeNQNE1rFY2hwxkuTmTA3DadtH1/WonaH7SbK2mkktYIhPJ55ioaQnAGyg7bdWcfwmqKOPjPGSHWMxxE5WSc+Ee6AqATg+ZU+tBvZu3UHD7ZI5Lk3kiLjvWxGH9DnxFhtzUMdqw159o3EOIuYbGKR/XugVUemTnVjbzMy5z5RV/w/wCyyxsx3/Erg3EjdGyFJ9lyXlPuT6bCvT+EwxLEgt1RYiMoEAA39h1oPH+EfY5cXGG4hc6EByIIQNs+/kQ+pCkn1r0Gw4Pw3hCalWGA4PjcjW2AScMx1HYHlUzthJLHD3sc5hRN5NMXeMV/dHPOcbe5+VYXitv3Td+um1LDR95vGZ5iviUd2gIYsc4wQCuRg77Bp+0PaVhB3qTLZjK6GuY896hCksqZDqyg43HM74zmqaK2jhmN0yshZcrcTyGSfJOk93Bp/Dznp1wCNsV03X4E5lOEEjFhLKhe4lOgeGCEBSmCCSd8ZyDjYSeEXfczlyugPlCshMl3K+5QA5zEArg6T5Q3XnQdVlbFNUyakmZP2l6xeUjAwyw5JjGrbkTt7074h2u4tbsApF1eOUiRTnVoQgE8jtvjbfpXSix2zgPCkQUHcsbm5OUXTkBSIzqVRjOMquDyz3cQcu+SkUbeYS3xLOw041JAPKhJIK5HlG3LAazsrxkzL3bGSRkAH3hoxGszYOe7XOTjAz9KspbVkYvCQCTlkbyufX9xv3hz6g1gb64NuTLcM0LQZUXc6q0koDanWCFWASMgYyCdiM+XfU8O7TYVfvkf3RpHEcAlZdUpIG+lfKcny5OMgZoNBY3gkBwCCDhlPNT6H/fkalVVXy92wnHwjEo9U9T7qd8+hb1q0U0HNcYrmlBXz2ukeFdSdU9P4fT5fpjrHVyCCDnOwP5umlvR88j9DVuahXdtzIGc+Zejf7Njr/xQcsqyoQRkHYjkf9wQf0IrP3KGJ2SR8A+PvPQjlKBy1LkCQciCG2BNWiSEHIyc5/mx/aRR+oH6SLy3WZOfoyMN9J33GefMgjqCQaDnh9zqBDDDqdMijofb1UjcH0+tZDt5wzh6SLe30bzYGhFZsxp67EhFJ9Sd9PWp9nK0ThdPjTwaAfMuCe7GfTdoieY1LsQc31xDFdQlXCyRSruDuGB//f0oPFuJfavLIRb2EHsscCk/o2nLfJUUfvGnDfs04nfkveTC2R8a1Hjkf+LB8Rx+Zjj0r0uyltLEtbWdthwPEqKF2Azqd25jrneum8u5pdJeVRGfEUhJAKYP+MdzhtIOAMZoIPB+yHCuGEBYxLP01DvJCfZAML9AOVWnEuPSsAI3ig1tpQvlySRlclfBGGHI+LODyxUHhirBG+FMcrN4UVixbbd0IDMARjZgRke9To+CzyMpBWBApXBVWYgkHyDwRgMMgZbBZqCvuLdYJXLyBtap3vfAa1zsCjEYZdWQUG/PHSrLs/YF45oZIiLWRcBG28ww6qD4u7OcjOCK7LWKzgnEevvbo5wHbXJyLfKPIzvtWcl7Q3c0rJ3yBlUOLWzxLKQGx4pmISNc6d9PrsMbhqOz94yMbOdtU0SgxyHbv4uQf+MeVwORweTCspxXg/3KbUCAHASKTS093KwycLr8KEfmOdh7VrLq0F5EveA29ymJEwytJAxyFOxwQQCCDswyK54de9+HtbkaLhF/EVCV1KcgSxnmFOPXKnY+4YqW50yiNneOY5CaNM17JtpDHw6LbY5042yeWK4s7YxSi3yYCwJEMB764kBYgyTSsPw/ETkD4tR36yL7s81uWto4Ga3cNoS1QRDAwcTTM5Zs4AIAxz36VGvLr7sI45pQgwyC0sVMjOVQL3cknmLLqVt8ZydqCbwrhHdNKYEhgMSkmK2CvOVw2kapPKd8gYGMEEbioDcP0RtdIBYeHU010iyT52OrTvjG22xOoHI04P3NaSqtvB+JaakQLa2wzMBuuWk1DWqZOWOc6/KhXLS7HBmaCMRpIQ2GuJBM7MARqESHCEqMHUfhUY8NB9XcrSrAWeJ4lBf73cKjSvvsY4goBAzgEglSRzyar4YXj8stxcXDsQ0oUNPy3ESMTHZq3VmOdhscjF3adm5J7iW5PewM2pVlkwZtnJUx48ESBdgCCcE53NauCC3tE0qEiUsSehdjzJ6u5OTnc0E1U2A57Y33zt/Wungm0KgHIXKg+ysVHz2AroeSSUYQNGp5yMMN/Ip3B57tjHoasreEIoVRhVAAHoBQdlKUoFKUoIF7a82AznzD1x1How6H/iosM+k+oOScDzerAdGHxL9elXFQruz+JfmRyz7g/C3v9DQReKWAmQMuNWNjkgMMg6cjcbgEMN1OCOtVXDeI92x1atOT3oYAEMObYGwYA/iAbbq42Jq0hnKn1BzkY5nmdvhccyvXmK+OLcO70CSM+MYIII8YAONztkZOD7kHYmgru2HBXl0T2/7eM7YO7Dpg+oO/uCR1rrtODzSl5Z2+7qx1mOMjVnSMkyH9mDjcL+tTezd+CO6IxjOgb7Y5pvuuM5A6KcfCaqO2HDJXuItMct0smcRM2m3iKlcs+ndiQTpByAVz6YCW3HbS1V47SNriRcao7VS7Ety1sNh1OWPrUDtH2kPhX70lr+Ido8TSSpgY06doXJDjfPLr0zd7MhdbRpjOWKYs7KNFRvNhpJWG6YUatsgjryqfxGWW10uWWw1aWeKBfvE8jYOQzFQEVjncjcgnI3oPsRgM8IjjQMvis4QTNL4vNLMpBUZO64O4bpXbe35trctcFIFyQYLY5fUQcR94cBpBqHM898dK4s5+4Ld6sdjDIGjMAbXcSSP5T4CQCFGw32J23rqsVijSWeygD5IR7u6cAAx+HOWBzpO24zkEbYoPngPDjbwYtEFgF0mR5o9c8qI+HOlQAufDvgg5GwxWlSZOKW6XVqxSWNmNtKw68iDg+KJ+TD681FUXC72B3aEa+ISIGlFzKfwg7gjRyYQp4AMYxkZ3O9aTsl35DtLgqcFWGykcwI1yQIlRtGogFihJHKg5mSPidgQ8Q8YIaJ28kqEgoxXnpkXB+VYuGdlLwo1pYOVwwgfv7gH8oGc6shs7DpW/4RZvHNdkghJJVdN/WJVbA6DUv9Sa7S0ELnSqiV92CLl2zgZOkZxsNzttQZjgnZrvYU3ubaJgrMhfE8p8Wrv33I1DTsrDl74rTWvDLe2XUqRxhQcucZAPPLNvv867QZ5PKqwr6t4m+ijwr8yT8q7YOGKCGYl3HJnOcfIcl+goOgTyS7Rgon+Y43P8KH+7Yx6HpIteGoh1YLORgyMcsfr0HsMCpgFc0HArmlKBSlKBSlKBXBFc0oIV9aaslcasb9NWOW/Qg8j0/WofD7nB0n+2MH5dM77dCGHUVc1VcUtN9aj5jlnlvkbjkOXoD8O4VXaCwKP94Q6TtrPoRnDb4GNyDn83MAtU2Jor63ZJEBB8MsZ5o2NxnYgjoedS7O6DDSTv9N9v0zjp9Rsaoe6+6XsIT9nODHgdNIyv+nkD6NjpuFDxnHD5dHfrDAcultawnvp/CVOty2zZwdWR5T6ZpbpJCssdrD9widTItxO2WVmCF2CMfABkAjq3PGxrV9q4JDHrilliK7O0MQeRl/KoIOPFvnp6VmbPs9PLIJDCcEHVJfMJHwckBY0GgaWLHSdtx9AprK6eHV3OlfhW+udTSTuHy7RQnJKhsDAO4K4Jqxt+FXV0AWMtzq0t3l0ndQBfFgLbqxcsAfi9fbbXW3Cbe2ka4kYGZ8L3r4zhc6VQfDseSj1qf96kf9nEf4pDoH6YLH5YH0oIa9no5ERblUl0Z0oFIjGSMAR50kKAACckb+tTrjiCKxXJdx8CeJh8+i/NsUHD2b9rKzfup4F/oSx+rVMt7ZI1CooVRyCjA/pQQY4ZZDlyI1/Ihyx/ifpt8Kj+Y1NtbRIxhFCgnJx1PqfU+53rvxSgUpSgUpSgUpSgUpSgUpSgUpSgUpSgz3FuGS69UR8JHiTA2Oc5G4J5nbOxwR1BgWiRd8k1xcr3iZEUbtp0k4zkOQWbl0GN+dbA18haCtXikZ8hMnT8NSw/UeHr601TSeVe5HVmwzfRQcL8yT8jVmBSgiWvDkQ6gCX6u27fLJ5D2G1SwK5pQKUpQKUpQKUpQKUpQKUpQf/Z">
            <a:hlinkClick r:id="rId2"/>
          </p:cNvPr>
          <p:cNvSpPr>
            <a:spLocks noChangeAspect="1" noChangeArrowheads="1"/>
          </p:cNvSpPr>
          <p:nvPr/>
        </p:nvSpPr>
        <p:spPr bwMode="auto">
          <a:xfrm>
            <a:off x="-2403648" y="-1781500"/>
            <a:ext cx="22860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aphicFrame>
        <p:nvGraphicFramePr>
          <p:cNvPr id="15" name="Table 14"/>
          <p:cNvGraphicFramePr>
            <a:graphicFrameLocks noGrp="1"/>
          </p:cNvGraphicFramePr>
          <p:nvPr>
            <p:extLst>
              <p:ext uri="{D42A27DB-BD31-4B8C-83A1-F6EECF244321}">
                <p14:modId xmlns:p14="http://schemas.microsoft.com/office/powerpoint/2010/main" val="4206725683"/>
              </p:ext>
            </p:extLst>
          </p:nvPr>
        </p:nvGraphicFramePr>
        <p:xfrm>
          <a:off x="260649" y="755577"/>
          <a:ext cx="6310833" cy="7623310"/>
        </p:xfrm>
        <a:graphic>
          <a:graphicData uri="http://schemas.openxmlformats.org/drawingml/2006/table">
            <a:tbl>
              <a:tblPr firstRow="1" bandRow="1">
                <a:tableStyleId>{5C22544A-7EE6-4342-B048-85BDC9FD1C3A}</a:tableStyleId>
              </a:tblPr>
              <a:tblGrid>
                <a:gridCol w="2103611">
                  <a:extLst>
                    <a:ext uri="{9D8B030D-6E8A-4147-A177-3AD203B41FA5}">
                      <a16:colId xmlns:a16="http://schemas.microsoft.com/office/drawing/2014/main" val="20000"/>
                    </a:ext>
                  </a:extLst>
                </a:gridCol>
                <a:gridCol w="2103611">
                  <a:extLst>
                    <a:ext uri="{9D8B030D-6E8A-4147-A177-3AD203B41FA5}">
                      <a16:colId xmlns:a16="http://schemas.microsoft.com/office/drawing/2014/main" val="20001"/>
                    </a:ext>
                  </a:extLst>
                </a:gridCol>
                <a:gridCol w="2103611">
                  <a:extLst>
                    <a:ext uri="{9D8B030D-6E8A-4147-A177-3AD203B41FA5}">
                      <a16:colId xmlns:a16="http://schemas.microsoft.com/office/drawing/2014/main" val="20002"/>
                    </a:ext>
                  </a:extLst>
                </a:gridCol>
              </a:tblGrid>
              <a:tr h="229961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baseline="0" dirty="0" smtClean="0">
                          <a:solidFill>
                            <a:schemeClr val="tx1"/>
                          </a:solidFill>
                          <a:latin typeface="Tw Cen MT" pitchFamily="34" charset="0"/>
                        </a:rPr>
                        <a:t>A. </a:t>
                      </a:r>
                      <a:r>
                        <a:rPr lang="en-GB" sz="1600" b="0" baseline="0" dirty="0" smtClean="0">
                          <a:solidFill>
                            <a:schemeClr val="tx1"/>
                          </a:solidFill>
                          <a:latin typeface="Tw Cen MT" pitchFamily="34" charset="0"/>
                        </a:rPr>
                        <a:t>Visit a live sporting event, the theatre or watch a film at the cinema.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1" baseline="0" dirty="0" smtClean="0">
                        <a:solidFill>
                          <a:schemeClr val="tx1"/>
                        </a:solidFill>
                        <a:latin typeface="Tw Cen MT"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1"/>
                          </a:solidFill>
                          <a:latin typeface="Tw Cen MT" panose="020B0602020104020603" pitchFamily="34" charset="0"/>
                        </a:rPr>
                        <a:t>B. </a:t>
                      </a:r>
                      <a:r>
                        <a:rPr lang="en-GB" sz="1600" b="0" dirty="0" smtClean="0">
                          <a:solidFill>
                            <a:schemeClr val="tx1"/>
                          </a:solidFill>
                          <a:latin typeface="Tw Cen MT" panose="020B0602020104020603" pitchFamily="34" charset="0"/>
                        </a:rPr>
                        <a:t>Plan a three course meal, design your menu and make at least one of the dishes.</a:t>
                      </a:r>
                      <a:endParaRPr lang="en-GB" sz="1600" b="0" dirty="0">
                        <a:solidFill>
                          <a:schemeClr val="tx1"/>
                        </a:solidFill>
                        <a:latin typeface="Tw Cen MT" panose="020B0602020104020603"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i="0" dirty="0" smtClean="0">
                          <a:solidFill>
                            <a:schemeClr val="tx1"/>
                          </a:solidFill>
                          <a:latin typeface="Tw Cen MT" panose="020B0602020104020603" pitchFamily="34" charset="0"/>
                        </a:rPr>
                        <a:t>C. </a:t>
                      </a:r>
                      <a:r>
                        <a:rPr lang="en-GB" sz="1600" b="0" i="0" dirty="0" smtClean="0">
                          <a:solidFill>
                            <a:schemeClr val="tx1"/>
                          </a:solidFill>
                          <a:latin typeface="Tw Cen MT" panose="020B0602020104020603" pitchFamily="34" charset="0"/>
                        </a:rPr>
                        <a:t>Write a book review of your favourite book. Include a description and make your opinion clear.</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3953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kern="1200" baseline="0" dirty="0" smtClean="0">
                          <a:solidFill>
                            <a:schemeClr val="tx1"/>
                          </a:solidFill>
                          <a:effectLst/>
                          <a:latin typeface="Tw Cen MT" panose="020B0602020104020603" pitchFamily="34" charset="0"/>
                          <a:ea typeface="+mn-ea"/>
                          <a:cs typeface="+mn-cs"/>
                        </a:rPr>
                        <a:t>D. </a:t>
                      </a:r>
                      <a:r>
                        <a:rPr lang="en-GB" sz="1600" b="0" kern="1200" baseline="0" dirty="0" smtClean="0">
                          <a:solidFill>
                            <a:schemeClr val="tx1"/>
                          </a:solidFill>
                          <a:effectLst/>
                          <a:latin typeface="Tw Cen MT" panose="020B0602020104020603" pitchFamily="34" charset="0"/>
                          <a:ea typeface="+mn-ea"/>
                          <a:cs typeface="+mn-cs"/>
                        </a:rPr>
                        <a:t>Go on a family walk.  Try to spot at least 5 different animals or plants.</a:t>
                      </a: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smtClean="0">
                          <a:solidFill>
                            <a:schemeClr val="tx1"/>
                          </a:solidFill>
                          <a:latin typeface="Tw Cen MT" pitchFamily="34" charset="0"/>
                        </a:rPr>
                        <a:t>E. </a:t>
                      </a:r>
                      <a:r>
                        <a:rPr lang="en-GB" sz="1600" b="0" dirty="0" smtClean="0">
                          <a:solidFill>
                            <a:schemeClr val="tx1"/>
                          </a:solidFill>
                          <a:latin typeface="Tw Cen MT" pitchFamily="34" charset="0"/>
                        </a:rPr>
                        <a:t>Do a good</a:t>
                      </a:r>
                      <a:r>
                        <a:rPr lang="en-GB" sz="1600" b="0" baseline="0" dirty="0" smtClean="0">
                          <a:solidFill>
                            <a:schemeClr val="tx1"/>
                          </a:solidFill>
                          <a:latin typeface="Tw Cen MT" pitchFamily="34" charset="0"/>
                        </a:rPr>
                        <a:t> deed for a neighbour or family member. For example, you may: wash their </a:t>
                      </a:r>
                      <a:r>
                        <a:rPr lang="en-GB" sz="1600" b="0" baseline="0" dirty="0" smtClean="0">
                          <a:solidFill>
                            <a:schemeClr val="tx1"/>
                          </a:solidFill>
                          <a:latin typeface="Tw Cen MT" pitchFamily="34" charset="0"/>
                        </a:rPr>
                        <a:t>car, </a:t>
                      </a:r>
                      <a:r>
                        <a:rPr lang="en-GB" sz="1600" b="0" baseline="0" dirty="0" smtClean="0">
                          <a:solidFill>
                            <a:schemeClr val="tx1"/>
                          </a:solidFill>
                          <a:latin typeface="Tw Cen MT" pitchFamily="34" charset="0"/>
                        </a:rPr>
                        <a:t>get some shopping for </a:t>
                      </a:r>
                      <a:r>
                        <a:rPr lang="en-GB" sz="1600" b="0" baseline="0" dirty="0" smtClean="0">
                          <a:solidFill>
                            <a:schemeClr val="tx1"/>
                          </a:solidFill>
                          <a:latin typeface="Tw Cen MT" pitchFamily="34" charset="0"/>
                        </a:rPr>
                        <a:t>them, </a:t>
                      </a:r>
                      <a:r>
                        <a:rPr lang="en-GB" sz="1600" b="0" baseline="0" dirty="0" smtClean="0">
                          <a:solidFill>
                            <a:schemeClr val="tx1"/>
                          </a:solidFill>
                          <a:latin typeface="Tw Cen MT" pitchFamily="34" charset="0"/>
                        </a:rPr>
                        <a:t>walk their </a:t>
                      </a:r>
                      <a:r>
                        <a:rPr lang="en-GB" sz="1600" b="0" baseline="0" dirty="0" smtClean="0">
                          <a:solidFill>
                            <a:schemeClr val="tx1"/>
                          </a:solidFill>
                          <a:latin typeface="Tw Cen MT" pitchFamily="34" charset="0"/>
                        </a:rPr>
                        <a:t>dog, </a:t>
                      </a:r>
                      <a:r>
                        <a:rPr lang="en-GB" sz="1600" b="0" baseline="0" dirty="0" smtClean="0">
                          <a:solidFill>
                            <a:schemeClr val="tx1"/>
                          </a:solidFill>
                          <a:latin typeface="Tw Cen MT" pitchFamily="34" charset="0"/>
                        </a:rPr>
                        <a:t>or even just ask them about their day or interests.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b="0" dirty="0">
                        <a:latin typeface="Tw Cen MT" panose="020B0602020104020603" pitchFamily="34" charset="0"/>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lvl="0"/>
                      <a:r>
                        <a:rPr lang="en-GB" sz="1600" b="1" kern="1200" dirty="0" smtClean="0">
                          <a:solidFill>
                            <a:schemeClr val="dk1"/>
                          </a:solidFill>
                          <a:effectLst/>
                          <a:latin typeface="Tw Cen MT" panose="020B0602020104020603" pitchFamily="34" charset="0"/>
                          <a:ea typeface="+mn-ea"/>
                          <a:cs typeface="+mn-cs"/>
                        </a:rPr>
                        <a:t>F. </a:t>
                      </a:r>
                      <a:r>
                        <a:rPr lang="en-GB" sz="1600" b="0" kern="1200" dirty="0" smtClean="0">
                          <a:solidFill>
                            <a:schemeClr val="dk1"/>
                          </a:solidFill>
                          <a:effectLst/>
                          <a:latin typeface="Tw Cen MT" panose="020B0602020104020603" pitchFamily="34" charset="0"/>
                          <a:ea typeface="+mn-ea"/>
                          <a:cs typeface="+mn-cs"/>
                        </a:rPr>
                        <a:t>Create a cartoon strip.</a:t>
                      </a:r>
                      <a:r>
                        <a:rPr lang="en-GB" sz="1600" b="0" kern="1200" baseline="0" dirty="0" smtClean="0">
                          <a:solidFill>
                            <a:schemeClr val="dk1"/>
                          </a:solidFill>
                          <a:effectLst/>
                          <a:latin typeface="Tw Cen MT" panose="020B0602020104020603" pitchFamily="34" charset="0"/>
                          <a:ea typeface="+mn-ea"/>
                          <a:cs typeface="+mn-cs"/>
                        </a:rPr>
                        <a:t> This could be based on the adventures of Captain Langley – a new superhero in the local area. </a:t>
                      </a:r>
                      <a:endParaRPr lang="en-GB" sz="1600" b="0" kern="1200" dirty="0">
                        <a:solidFill>
                          <a:schemeClr val="dk1"/>
                        </a:solidFill>
                        <a:effectLst/>
                        <a:latin typeface="Tw Cen MT" panose="020B0602020104020603" pitchFamily="34" charset="0"/>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9386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baseline="0" dirty="0" smtClean="0">
                          <a:solidFill>
                            <a:schemeClr val="tx1"/>
                          </a:solidFill>
                          <a:latin typeface="Tw Cen MT" pitchFamily="34" charset="0"/>
                        </a:rPr>
                        <a:t>G. </a:t>
                      </a:r>
                      <a:r>
                        <a:rPr lang="en-GB" sz="1600" b="0" baseline="0" dirty="0" smtClean="0">
                          <a:solidFill>
                            <a:schemeClr val="tx1"/>
                          </a:solidFill>
                          <a:latin typeface="Tw Cen MT" pitchFamily="34" charset="0"/>
                        </a:rPr>
                        <a:t>Go on a litter pick with a friend in your local area. Don’t forget your gloves and bin bag!</a:t>
                      </a:r>
                      <a:endParaRPr lang="en-GB" sz="1600" b="0" baseline="0" dirty="0" smtClean="0">
                        <a:latin typeface="Tw Cen MT" pitchFamily="34" charset="0"/>
                      </a:endParaRPr>
                    </a:p>
                  </a:txBody>
                  <a:tcPr marL="68580" marR="6858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baseline="0" dirty="0" smtClean="0">
                          <a:solidFill>
                            <a:schemeClr val="tx1"/>
                          </a:solidFill>
                          <a:latin typeface="Tw Cen MT" pitchFamily="34" charset="0"/>
                        </a:rPr>
                        <a:t>H. </a:t>
                      </a:r>
                      <a:r>
                        <a:rPr lang="en-GB" sz="1600" b="0" baseline="0" dirty="0" smtClean="0">
                          <a:solidFill>
                            <a:schemeClr val="tx1"/>
                          </a:solidFill>
                          <a:latin typeface="Tw Cen MT" pitchFamily="34" charset="0"/>
                        </a:rPr>
                        <a:t>Learn the capital cities of 10 countries. Create a fact file on one of these cities including at least 3 interesting facts.</a:t>
                      </a:r>
                      <a:endParaRPr lang="en-GB" sz="1600" b="0" dirty="0" smtClean="0">
                        <a:latin typeface="Tw Cen MT" panose="020B0602020104020603" pitchFamily="34" charset="0"/>
                      </a:endParaRPr>
                    </a:p>
                    <a:p>
                      <a:pPr lvl="0"/>
                      <a:endParaRPr lang="en-GB" sz="1600" b="1" kern="1200" dirty="0" smtClean="0">
                        <a:solidFill>
                          <a:schemeClr val="dk1"/>
                        </a:solidFill>
                        <a:effectLst/>
                        <a:latin typeface="Tw Cen MT" panose="020B0602020104020603" pitchFamily="34" charset="0"/>
                        <a:ea typeface="+mn-ea"/>
                        <a:cs typeface="+mn-cs"/>
                      </a:endParaRPr>
                    </a:p>
                  </a:txBody>
                  <a:tcPr marL="68580" marR="6858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baseline="0" dirty="0" smtClean="0">
                          <a:solidFill>
                            <a:schemeClr val="tx1"/>
                          </a:solidFill>
                          <a:latin typeface="Tw Cen MT" pitchFamily="34" charset="0"/>
                        </a:rPr>
                        <a:t>I. </a:t>
                      </a:r>
                      <a:r>
                        <a:rPr lang="en-GB" sz="1600" b="0" baseline="0" dirty="0" smtClean="0">
                          <a:solidFill>
                            <a:schemeClr val="tx1"/>
                          </a:solidFill>
                          <a:latin typeface="Tw Cen MT" pitchFamily="34" charset="0"/>
                        </a:rPr>
                        <a:t>Learn a magic trick and perform it in front of a family member. </a:t>
                      </a:r>
                      <a:endParaRPr lang="en-GB" sz="1600" b="1" kern="1200" dirty="0">
                        <a:solidFill>
                          <a:schemeClr val="dk1"/>
                        </a:solidFill>
                        <a:effectLst/>
                        <a:latin typeface="Tw Cen MT" panose="020B0602020104020603" pitchFamily="34" charset="0"/>
                        <a:ea typeface="+mn-ea"/>
                        <a:cs typeface="+mn-cs"/>
                      </a:endParaRPr>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pic>
        <p:nvPicPr>
          <p:cNvPr id="14" name="Picture 13" descr="\\marge\DocsTeaching$\peterle\Desktop\Q3_Langley\Q3 Logo %28Langley%2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629" y="81010"/>
            <a:ext cx="531059" cy="530550"/>
          </a:xfrm>
          <a:prstGeom prst="rect">
            <a:avLst/>
          </a:prstGeom>
          <a:noFill/>
          <a:ln>
            <a:noFill/>
          </a:ln>
          <a:extLst/>
        </p:spPr>
      </p:pic>
      <p:pic>
        <p:nvPicPr>
          <p:cNvPr id="10" name="Picture 9" descr="\\marge\DocsTeaching$\peterle\Desktop\Q3_Langley\Q3 Logo %28Langley%2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7312" y="103204"/>
            <a:ext cx="531059" cy="530550"/>
          </a:xfrm>
          <a:prstGeom prst="rect">
            <a:avLst/>
          </a:prstGeom>
          <a:noFill/>
          <a:ln>
            <a:noFill/>
          </a:ln>
          <a:extLst/>
        </p:spPr>
      </p:pic>
      <p:pic>
        <p:nvPicPr>
          <p:cNvPr id="16" name="Picture 2" descr="C:\Users\peterle\AppData\Local\Microsoft\Windows\Temporary Internet Files\Content.IE5\R70LI7JB\drama[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68760" y="1619672"/>
            <a:ext cx="927736" cy="80491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peterle\AppData\Local\Microsoft\Windows\Temporary Internet Files\Content.IE5\Z6R9BDD8\large-Soccer-Ball-166.6-5587[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415" y="2142295"/>
            <a:ext cx="700058" cy="68605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peterle\AppData\Local\Microsoft\Windows\Temporary Internet Files\Content.IE5\R70LI7JB\880px-Topi_sulap.svg[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88472" y="7275499"/>
            <a:ext cx="1063902" cy="9284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C:\Users\peterle\AppData\Local\Microsoft\Windows\Temporary Internet Files\Content.IE5\R70LI7JB\reciclar-papel[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0609" y="7345844"/>
            <a:ext cx="858151" cy="8581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8"/>
          <a:stretch>
            <a:fillRect/>
          </a:stretch>
        </p:blipFill>
        <p:spPr>
          <a:xfrm>
            <a:off x="3018709" y="7194125"/>
            <a:ext cx="794712" cy="1140239"/>
          </a:xfrm>
          <a:prstGeom prst="rect">
            <a:avLst/>
          </a:prstGeom>
        </p:spPr>
      </p:pic>
      <p:pic>
        <p:nvPicPr>
          <p:cNvPr id="12" name="Picture 11"/>
          <p:cNvPicPr>
            <a:picLocks noChangeAspect="1"/>
          </p:cNvPicPr>
          <p:nvPr/>
        </p:nvPicPr>
        <p:blipFill>
          <a:blip r:embed="rId9"/>
          <a:stretch>
            <a:fillRect/>
          </a:stretch>
        </p:blipFill>
        <p:spPr>
          <a:xfrm>
            <a:off x="3298878" y="1910044"/>
            <a:ext cx="1029085" cy="1029085"/>
          </a:xfrm>
          <a:prstGeom prst="rect">
            <a:avLst/>
          </a:prstGeom>
        </p:spPr>
      </p:pic>
      <p:pic>
        <p:nvPicPr>
          <p:cNvPr id="13" name="Picture 12"/>
          <p:cNvPicPr>
            <a:picLocks noChangeAspect="1"/>
          </p:cNvPicPr>
          <p:nvPr/>
        </p:nvPicPr>
        <p:blipFill rotWithShape="1">
          <a:blip r:embed="rId10"/>
          <a:srcRect l="5545"/>
          <a:stretch/>
        </p:blipFill>
        <p:spPr>
          <a:xfrm>
            <a:off x="5234725" y="1931331"/>
            <a:ext cx="1179512" cy="1040211"/>
          </a:xfrm>
          <a:prstGeom prst="rect">
            <a:avLst/>
          </a:prstGeom>
        </p:spPr>
      </p:pic>
      <p:pic>
        <p:nvPicPr>
          <p:cNvPr id="21" name="Picture 20"/>
          <p:cNvPicPr>
            <a:picLocks noChangeAspect="1"/>
          </p:cNvPicPr>
          <p:nvPr/>
        </p:nvPicPr>
        <p:blipFill>
          <a:blip r:embed="rId11"/>
          <a:stretch>
            <a:fillRect/>
          </a:stretch>
        </p:blipFill>
        <p:spPr>
          <a:xfrm>
            <a:off x="2469341" y="1884819"/>
            <a:ext cx="752313" cy="806271"/>
          </a:xfrm>
          <a:prstGeom prst="rect">
            <a:avLst/>
          </a:prstGeom>
        </p:spPr>
      </p:pic>
      <p:pic>
        <p:nvPicPr>
          <p:cNvPr id="22" name="Picture 21"/>
          <p:cNvPicPr>
            <a:picLocks noChangeAspect="1"/>
          </p:cNvPicPr>
          <p:nvPr/>
        </p:nvPicPr>
        <p:blipFill>
          <a:blip r:embed="rId12"/>
          <a:stretch>
            <a:fillRect/>
          </a:stretch>
        </p:blipFill>
        <p:spPr>
          <a:xfrm>
            <a:off x="5616246" y="4716016"/>
            <a:ext cx="797991" cy="797991"/>
          </a:xfrm>
          <a:prstGeom prst="rect">
            <a:avLst/>
          </a:prstGeom>
        </p:spPr>
      </p:pic>
      <p:pic>
        <p:nvPicPr>
          <p:cNvPr id="23" name="Picture 22"/>
          <p:cNvPicPr>
            <a:picLocks noChangeAspect="1"/>
          </p:cNvPicPr>
          <p:nvPr/>
        </p:nvPicPr>
        <p:blipFill>
          <a:blip r:embed="rId13"/>
          <a:stretch>
            <a:fillRect/>
          </a:stretch>
        </p:blipFill>
        <p:spPr>
          <a:xfrm>
            <a:off x="1019198" y="4269435"/>
            <a:ext cx="1279500" cy="1132301"/>
          </a:xfrm>
          <a:prstGeom prst="rect">
            <a:avLst/>
          </a:prstGeom>
        </p:spPr>
      </p:pic>
    </p:spTree>
    <p:extLst>
      <p:ext uri="{BB962C8B-B14F-4D97-AF65-F5344CB8AC3E}">
        <p14:creationId xmlns:p14="http://schemas.microsoft.com/office/powerpoint/2010/main" val="4136187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166530638"/>
              </p:ext>
            </p:extLst>
          </p:nvPr>
        </p:nvGraphicFramePr>
        <p:xfrm>
          <a:off x="188640" y="1691680"/>
          <a:ext cx="6408712" cy="7200800"/>
        </p:xfrm>
        <a:graphic>
          <a:graphicData uri="http://schemas.openxmlformats.org/drawingml/2006/table">
            <a:tbl>
              <a:tblPr firstRow="1" bandRow="1">
                <a:tableStyleId>{5C22544A-7EE6-4342-B048-85BDC9FD1C3A}</a:tableStyleId>
              </a:tblPr>
              <a:tblGrid>
                <a:gridCol w="1602178">
                  <a:extLst>
                    <a:ext uri="{9D8B030D-6E8A-4147-A177-3AD203B41FA5}">
                      <a16:colId xmlns:a16="http://schemas.microsoft.com/office/drawing/2014/main" val="20000"/>
                    </a:ext>
                  </a:extLst>
                </a:gridCol>
                <a:gridCol w="1602178">
                  <a:extLst>
                    <a:ext uri="{9D8B030D-6E8A-4147-A177-3AD203B41FA5}">
                      <a16:colId xmlns:a16="http://schemas.microsoft.com/office/drawing/2014/main" val="20001"/>
                    </a:ext>
                  </a:extLst>
                </a:gridCol>
                <a:gridCol w="1602178">
                  <a:extLst>
                    <a:ext uri="{9D8B030D-6E8A-4147-A177-3AD203B41FA5}">
                      <a16:colId xmlns:a16="http://schemas.microsoft.com/office/drawing/2014/main" val="20002"/>
                    </a:ext>
                  </a:extLst>
                </a:gridCol>
                <a:gridCol w="1602178">
                  <a:extLst>
                    <a:ext uri="{9D8B030D-6E8A-4147-A177-3AD203B41FA5}">
                      <a16:colId xmlns:a16="http://schemas.microsoft.com/office/drawing/2014/main" val="20003"/>
                    </a:ext>
                  </a:extLst>
                </a:gridCol>
              </a:tblGrid>
              <a:tr h="1111878">
                <a:tc>
                  <a:txBody>
                    <a:bodyPr/>
                    <a:lstStyle/>
                    <a:p>
                      <a:r>
                        <a:rPr lang="en-GB" sz="1900" dirty="0" smtClean="0">
                          <a:solidFill>
                            <a:schemeClr val="tx1"/>
                          </a:solidFill>
                          <a:latin typeface="Tw Cen MT" pitchFamily="34" charset="0"/>
                        </a:rPr>
                        <a:t>Task: </a:t>
                      </a:r>
                      <a:r>
                        <a:rPr lang="en-GB" sz="1900" u="sng" dirty="0" smtClean="0">
                          <a:solidFill>
                            <a:schemeClr val="tx1"/>
                          </a:solidFill>
                          <a:latin typeface="Tw Cen MT" pitchFamily="34" charset="0"/>
                        </a:rPr>
                        <a:t>     </a:t>
                      </a:r>
                      <a:endParaRPr lang="en-GB" sz="1900" dirty="0">
                        <a:solidFill>
                          <a:schemeClr val="tx1"/>
                        </a:solidFill>
                        <a:latin typeface="Tw Cen MT" pitchFamily="34" charset="0"/>
                      </a:endParaRPr>
                    </a:p>
                  </a:txBody>
                  <a:tcPr marL="68580" marR="6858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GB" sz="1900" dirty="0" smtClean="0">
                          <a:solidFill>
                            <a:schemeClr val="tx1"/>
                          </a:solidFill>
                          <a:latin typeface="Tw Cen MT" pitchFamily="34" charset="0"/>
                        </a:rPr>
                        <a:t>Task:</a:t>
                      </a:r>
                      <a:endParaRPr lang="en-GB" sz="1900" dirty="0">
                        <a:solidFill>
                          <a:schemeClr val="tx1"/>
                        </a:solidFill>
                        <a:latin typeface="Tw Cen MT" pitchFamily="34" charset="0"/>
                      </a:endParaRPr>
                    </a:p>
                  </a:txBody>
                  <a:tcPr marL="68580" marR="6858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GB" sz="1900" dirty="0" smtClean="0">
                          <a:solidFill>
                            <a:schemeClr val="tx1"/>
                          </a:solidFill>
                          <a:latin typeface="Tw Cen MT" pitchFamily="34" charset="0"/>
                        </a:rPr>
                        <a:t>Task:</a:t>
                      </a:r>
                      <a:endParaRPr lang="en-GB" sz="1900" dirty="0">
                        <a:solidFill>
                          <a:schemeClr val="tx1"/>
                        </a:solidFill>
                        <a:latin typeface="Tw Cen MT" pitchFamily="34" charset="0"/>
                      </a:endParaRPr>
                    </a:p>
                  </a:txBody>
                  <a:tcPr marL="68580" marR="6858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GB" sz="1900" dirty="0" smtClean="0">
                          <a:solidFill>
                            <a:schemeClr val="tx1"/>
                          </a:solidFill>
                          <a:latin typeface="Tw Cen MT" pitchFamily="34" charset="0"/>
                        </a:rPr>
                        <a:t>Task:</a:t>
                      </a:r>
                      <a:endParaRPr lang="en-GB" sz="1900" dirty="0">
                        <a:solidFill>
                          <a:schemeClr val="tx1"/>
                        </a:solidFill>
                        <a:latin typeface="Tw Cen MT" pitchFamily="34" charset="0"/>
                      </a:endParaRPr>
                    </a:p>
                  </a:txBody>
                  <a:tcPr marL="68580" marR="6858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111878">
                <a:tc>
                  <a:txBody>
                    <a:bodyPr/>
                    <a:lstStyle/>
                    <a:p>
                      <a:r>
                        <a:rPr lang="en-GB" sz="1900" b="1" dirty="0" smtClean="0">
                          <a:solidFill>
                            <a:schemeClr val="tx1"/>
                          </a:solidFill>
                          <a:latin typeface="Tw Cen MT" pitchFamily="34" charset="0"/>
                        </a:rPr>
                        <a:t>Date</a:t>
                      </a:r>
                      <a:r>
                        <a:rPr lang="en-GB" sz="1900" b="1" baseline="0" dirty="0" smtClean="0">
                          <a:solidFill>
                            <a:schemeClr val="tx1"/>
                          </a:solidFill>
                          <a:latin typeface="Tw Cen MT" pitchFamily="34" charset="0"/>
                        </a:rPr>
                        <a:t> completed:</a:t>
                      </a:r>
                      <a:endParaRPr lang="en-GB" sz="1900" b="1" dirty="0">
                        <a:solidFill>
                          <a:schemeClr val="tx1"/>
                        </a:solidFill>
                        <a:latin typeface="Tw Cen MT" pitchFamily="34" charset="0"/>
                      </a:endParaRPr>
                    </a:p>
                  </a:txBody>
                  <a:tcPr marL="68580" marR="6858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GB" sz="1900" b="1" dirty="0" smtClean="0">
                          <a:solidFill>
                            <a:schemeClr val="tx1"/>
                          </a:solidFill>
                          <a:latin typeface="Tw Cen MT" pitchFamily="34" charset="0"/>
                        </a:rPr>
                        <a:t>Date completed:</a:t>
                      </a:r>
                      <a:endParaRPr lang="en-GB" sz="1900" b="1" dirty="0">
                        <a:solidFill>
                          <a:schemeClr val="tx1"/>
                        </a:solidFill>
                        <a:latin typeface="Tw Cen MT" pitchFamily="34" charset="0"/>
                      </a:endParaRPr>
                    </a:p>
                  </a:txBody>
                  <a:tcPr marL="68580" marR="6858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GB" sz="1900" b="1" dirty="0" smtClean="0">
                          <a:solidFill>
                            <a:schemeClr val="tx1"/>
                          </a:solidFill>
                          <a:latin typeface="Tw Cen MT" pitchFamily="34" charset="0"/>
                        </a:rPr>
                        <a:t>Date completed:</a:t>
                      </a:r>
                      <a:endParaRPr lang="en-GB" sz="1900" b="1" dirty="0">
                        <a:solidFill>
                          <a:schemeClr val="tx1"/>
                        </a:solidFill>
                        <a:latin typeface="Tw Cen MT" pitchFamily="34" charset="0"/>
                      </a:endParaRPr>
                    </a:p>
                  </a:txBody>
                  <a:tcPr marL="68580" marR="6858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GB" sz="1900" b="1" dirty="0" smtClean="0">
                          <a:solidFill>
                            <a:schemeClr val="tx1"/>
                          </a:solidFill>
                          <a:latin typeface="Tw Cen MT" pitchFamily="34" charset="0"/>
                        </a:rPr>
                        <a:t>Date completed:</a:t>
                      </a:r>
                      <a:endParaRPr lang="en-GB" sz="1900" b="1" dirty="0">
                        <a:solidFill>
                          <a:schemeClr val="tx1"/>
                        </a:solidFill>
                        <a:latin typeface="Tw Cen MT" pitchFamily="34" charset="0"/>
                      </a:endParaRPr>
                    </a:p>
                  </a:txBody>
                  <a:tcPr marL="68580" marR="6858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23855">
                <a:tc>
                  <a:txBody>
                    <a:bodyPr/>
                    <a:lstStyle/>
                    <a:p>
                      <a:r>
                        <a:rPr lang="en-GB" sz="1900" b="1" dirty="0" smtClean="0">
                          <a:solidFill>
                            <a:schemeClr val="tx1"/>
                          </a:solidFill>
                          <a:latin typeface="Tw Cen MT" pitchFamily="34" charset="0"/>
                        </a:rPr>
                        <a:t>Additional</a:t>
                      </a:r>
                      <a:r>
                        <a:rPr lang="en-GB" sz="1900" b="1" baseline="0" dirty="0" smtClean="0">
                          <a:solidFill>
                            <a:schemeClr val="tx1"/>
                          </a:solidFill>
                          <a:latin typeface="Tw Cen MT" pitchFamily="34" charset="0"/>
                        </a:rPr>
                        <a:t> information:</a:t>
                      </a:r>
                    </a:p>
                    <a:p>
                      <a:endParaRPr lang="en-GB" sz="1900" b="1" baseline="0" dirty="0" smtClean="0">
                        <a:solidFill>
                          <a:schemeClr val="tx1"/>
                        </a:solidFill>
                        <a:latin typeface="Tw Cen MT" pitchFamily="34" charset="0"/>
                      </a:endParaRPr>
                    </a:p>
                    <a:p>
                      <a:endParaRPr lang="en-GB" sz="1900" b="1" baseline="0" dirty="0" smtClean="0">
                        <a:solidFill>
                          <a:schemeClr val="tx1"/>
                        </a:solidFill>
                        <a:latin typeface="Tw Cen MT" pitchFamily="34" charset="0"/>
                      </a:endParaRPr>
                    </a:p>
                    <a:p>
                      <a:endParaRPr lang="en-GB" sz="1900" b="1" baseline="0" dirty="0" smtClean="0">
                        <a:solidFill>
                          <a:schemeClr val="tx1"/>
                        </a:solidFill>
                        <a:latin typeface="Tw Cen MT" pitchFamily="34" charset="0"/>
                      </a:endParaRPr>
                    </a:p>
                    <a:p>
                      <a:endParaRPr lang="en-GB" sz="1900" b="1" baseline="0" dirty="0" smtClean="0">
                        <a:solidFill>
                          <a:schemeClr val="tx1"/>
                        </a:solidFill>
                        <a:latin typeface="Tw Cen MT" pitchFamily="34" charset="0"/>
                      </a:endParaRPr>
                    </a:p>
                    <a:p>
                      <a:endParaRPr lang="en-GB" sz="1900" b="1" baseline="0" dirty="0" smtClean="0">
                        <a:solidFill>
                          <a:schemeClr val="tx1"/>
                        </a:solidFill>
                        <a:latin typeface="Tw Cen MT" pitchFamily="34" charset="0"/>
                      </a:endParaRPr>
                    </a:p>
                    <a:p>
                      <a:endParaRPr lang="en-GB" sz="1900" b="1" dirty="0">
                        <a:solidFill>
                          <a:schemeClr val="tx1"/>
                        </a:solidFill>
                        <a:latin typeface="Tw Cen MT" pitchFamily="34" charset="0"/>
                      </a:endParaRPr>
                    </a:p>
                  </a:txBody>
                  <a:tcPr marL="68580" marR="6858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GB" sz="1900" b="1" dirty="0" smtClean="0">
                          <a:solidFill>
                            <a:schemeClr val="tx1"/>
                          </a:solidFill>
                          <a:latin typeface="Tw Cen MT" pitchFamily="34" charset="0"/>
                        </a:rPr>
                        <a:t>Additional information:</a:t>
                      </a:r>
                      <a:endParaRPr lang="en-GB" sz="1900" b="1" dirty="0">
                        <a:solidFill>
                          <a:schemeClr val="tx1"/>
                        </a:solidFill>
                        <a:latin typeface="Tw Cen MT" pitchFamily="34" charset="0"/>
                      </a:endParaRPr>
                    </a:p>
                  </a:txBody>
                  <a:tcPr marL="68580" marR="6858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GB" sz="1900" b="1" dirty="0" smtClean="0">
                          <a:solidFill>
                            <a:schemeClr val="tx1"/>
                          </a:solidFill>
                          <a:latin typeface="Tw Cen MT" pitchFamily="34" charset="0"/>
                        </a:rPr>
                        <a:t>Additional information:</a:t>
                      </a:r>
                      <a:endParaRPr lang="en-GB" sz="1900" b="1" dirty="0">
                        <a:solidFill>
                          <a:schemeClr val="tx1"/>
                        </a:solidFill>
                        <a:latin typeface="Tw Cen MT" pitchFamily="34" charset="0"/>
                      </a:endParaRPr>
                    </a:p>
                  </a:txBody>
                  <a:tcPr marL="68580" marR="6858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GB" sz="1900" b="1" dirty="0" smtClean="0">
                          <a:solidFill>
                            <a:schemeClr val="tx1"/>
                          </a:solidFill>
                          <a:latin typeface="Tw Cen MT" pitchFamily="34" charset="0"/>
                        </a:rPr>
                        <a:t>Additional information:</a:t>
                      </a:r>
                    </a:p>
                    <a:p>
                      <a:endParaRPr lang="en-GB" sz="1900" b="1" dirty="0" smtClean="0">
                        <a:solidFill>
                          <a:schemeClr val="tx1"/>
                        </a:solidFill>
                        <a:latin typeface="Tw Cen MT" pitchFamily="34" charset="0"/>
                      </a:endParaRPr>
                    </a:p>
                    <a:p>
                      <a:endParaRPr lang="en-GB" sz="1900" b="1" dirty="0" smtClean="0">
                        <a:solidFill>
                          <a:schemeClr val="tx1"/>
                        </a:solidFill>
                        <a:latin typeface="Tw Cen MT" pitchFamily="34" charset="0"/>
                      </a:endParaRPr>
                    </a:p>
                    <a:p>
                      <a:endParaRPr lang="en-GB" sz="1900" b="1" dirty="0" smtClean="0">
                        <a:solidFill>
                          <a:schemeClr val="tx1"/>
                        </a:solidFill>
                        <a:latin typeface="Tw Cen MT" pitchFamily="34" charset="0"/>
                      </a:endParaRPr>
                    </a:p>
                    <a:p>
                      <a:endParaRPr lang="en-GB" sz="1900" b="1" dirty="0">
                        <a:solidFill>
                          <a:schemeClr val="tx1"/>
                        </a:solidFill>
                        <a:latin typeface="Tw Cen MT" pitchFamily="34" charset="0"/>
                      </a:endParaRPr>
                    </a:p>
                  </a:txBody>
                  <a:tcPr marL="68580" marR="6858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53189">
                <a:tc>
                  <a:txBody>
                    <a:bodyPr/>
                    <a:lstStyle/>
                    <a:p>
                      <a:r>
                        <a:rPr lang="en-GB" sz="1900" b="1" dirty="0" smtClean="0">
                          <a:solidFill>
                            <a:schemeClr val="tx1"/>
                          </a:solidFill>
                          <a:latin typeface="Tw Cen MT" pitchFamily="34" charset="0"/>
                        </a:rPr>
                        <a:t>Signed</a:t>
                      </a:r>
                      <a:r>
                        <a:rPr lang="en-GB" sz="1900" b="1" baseline="0" dirty="0" smtClean="0">
                          <a:solidFill>
                            <a:schemeClr val="tx1"/>
                          </a:solidFill>
                          <a:latin typeface="Tw Cen MT" pitchFamily="34" charset="0"/>
                        </a:rPr>
                        <a:t> by parent/carer:</a:t>
                      </a:r>
                    </a:p>
                    <a:p>
                      <a:endParaRPr lang="en-GB" sz="1900" b="1" baseline="0" dirty="0" smtClean="0">
                        <a:solidFill>
                          <a:schemeClr val="tx1"/>
                        </a:solidFill>
                        <a:latin typeface="Tw Cen MT" pitchFamily="34" charset="0"/>
                      </a:endParaRPr>
                    </a:p>
                    <a:p>
                      <a:endParaRPr lang="en-GB" sz="1900" b="1" baseline="0" dirty="0" smtClean="0">
                        <a:solidFill>
                          <a:schemeClr val="tx1"/>
                        </a:solidFill>
                        <a:latin typeface="Tw Cen MT" pitchFamily="34" charset="0"/>
                      </a:endParaRPr>
                    </a:p>
                    <a:p>
                      <a:endParaRPr lang="en-GB" sz="1900" b="1" baseline="0" dirty="0" smtClean="0">
                        <a:solidFill>
                          <a:schemeClr val="tx1"/>
                        </a:solidFill>
                        <a:latin typeface="Tw Cen MT" pitchFamily="34" charset="0"/>
                      </a:endParaRPr>
                    </a:p>
                    <a:p>
                      <a:endParaRPr lang="en-GB" sz="1900" b="1" dirty="0">
                        <a:solidFill>
                          <a:schemeClr val="tx1"/>
                        </a:solidFill>
                        <a:latin typeface="Tw Cen MT" pitchFamily="34" charset="0"/>
                      </a:endParaRPr>
                    </a:p>
                  </a:txBody>
                  <a:tcPr marL="68580" marR="6858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GB" sz="1900" b="1" dirty="0" smtClean="0">
                          <a:solidFill>
                            <a:schemeClr val="tx1"/>
                          </a:solidFill>
                          <a:latin typeface="Tw Cen MT" pitchFamily="34" charset="0"/>
                        </a:rPr>
                        <a:t>Signed by parent/carer:</a:t>
                      </a:r>
                      <a:endParaRPr lang="en-GB" sz="1900" b="1" dirty="0">
                        <a:solidFill>
                          <a:schemeClr val="tx1"/>
                        </a:solidFill>
                        <a:latin typeface="Tw Cen MT" pitchFamily="34" charset="0"/>
                      </a:endParaRPr>
                    </a:p>
                  </a:txBody>
                  <a:tcPr marL="68580" marR="6858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GB" sz="1900" b="1" dirty="0" smtClean="0">
                          <a:solidFill>
                            <a:schemeClr val="tx1"/>
                          </a:solidFill>
                          <a:latin typeface="Tw Cen MT" pitchFamily="34" charset="0"/>
                        </a:rPr>
                        <a:t>Signed by parent/carer:</a:t>
                      </a:r>
                      <a:endParaRPr lang="en-GB" sz="1900" b="1" dirty="0">
                        <a:solidFill>
                          <a:schemeClr val="tx1"/>
                        </a:solidFill>
                        <a:latin typeface="Tw Cen MT" pitchFamily="34" charset="0"/>
                      </a:endParaRPr>
                    </a:p>
                  </a:txBody>
                  <a:tcPr marL="68580" marR="6858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tc>
                  <a:txBody>
                    <a:bodyPr/>
                    <a:lstStyle/>
                    <a:p>
                      <a:r>
                        <a:rPr lang="en-GB" sz="1900" b="1" dirty="0" smtClean="0">
                          <a:solidFill>
                            <a:schemeClr val="tx1"/>
                          </a:solidFill>
                          <a:latin typeface="Tw Cen MT" pitchFamily="34" charset="0"/>
                        </a:rPr>
                        <a:t>Signed by parent/carer:</a:t>
                      </a:r>
                    </a:p>
                    <a:p>
                      <a:endParaRPr lang="en-GB" sz="1900" b="1" dirty="0">
                        <a:solidFill>
                          <a:schemeClr val="tx1"/>
                        </a:solidFill>
                        <a:latin typeface="Tw Cen MT" pitchFamily="34" charset="0"/>
                      </a:endParaRPr>
                    </a:p>
                  </a:txBody>
                  <a:tcPr marL="68580" marR="68580" marT="60960" marB="6096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pic>
        <p:nvPicPr>
          <p:cNvPr id="9" name="Picture 8" descr="\\marge\DocsTeaching$\peterle\Desktop\Q3_Langley\Q3 Logo %28Langley%2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658" y="327720"/>
            <a:ext cx="918102" cy="954147"/>
          </a:xfrm>
          <a:prstGeom prst="rect">
            <a:avLst/>
          </a:prstGeom>
          <a:noFill/>
          <a:ln>
            <a:noFill/>
          </a:ln>
          <a:extLst/>
        </p:spPr>
      </p:pic>
      <p:sp>
        <p:nvSpPr>
          <p:cNvPr id="10" name="Rectangle 9"/>
          <p:cNvSpPr/>
          <p:nvPr/>
        </p:nvSpPr>
        <p:spPr>
          <a:xfrm>
            <a:off x="1268760" y="443541"/>
            <a:ext cx="4789140" cy="832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103943" y="259780"/>
            <a:ext cx="5076564" cy="1200329"/>
          </a:xfrm>
          <a:prstGeom prst="rect">
            <a:avLst/>
          </a:prstGeom>
          <a:noFill/>
          <a:ln>
            <a:noFill/>
          </a:ln>
        </p:spPr>
        <p:txBody>
          <a:bodyPr wrap="square" rtlCol="0">
            <a:spAutoFit/>
          </a:bodyPr>
          <a:lstStyle/>
          <a:p>
            <a:pPr algn="ctr"/>
            <a:r>
              <a:rPr lang="en-GB" sz="3600" b="1" dirty="0">
                <a:latin typeface="Tw Cen MT" pitchFamily="34" charset="0"/>
              </a:rPr>
              <a:t>Autumn</a:t>
            </a:r>
            <a:r>
              <a:rPr lang="en-GB" sz="3600" b="1" dirty="0" smtClean="0">
                <a:latin typeface="Tw Cen MT" pitchFamily="34" charset="0"/>
              </a:rPr>
              <a:t> Challenge Task Completion</a:t>
            </a:r>
            <a:endParaRPr lang="en-GB" sz="3600" b="1" dirty="0">
              <a:latin typeface="Tw Cen MT" pitchFamily="34" charset="0"/>
            </a:endParaRPr>
          </a:p>
        </p:txBody>
      </p:sp>
    </p:spTree>
    <p:extLst>
      <p:ext uri="{BB962C8B-B14F-4D97-AF65-F5344CB8AC3E}">
        <p14:creationId xmlns:p14="http://schemas.microsoft.com/office/powerpoint/2010/main" val="2937727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0296" y="1460109"/>
            <a:ext cx="6479064" cy="1154162"/>
          </a:xfrm>
          <a:prstGeom prst="rect">
            <a:avLst/>
          </a:prstGeom>
          <a:noFill/>
        </p:spPr>
        <p:txBody>
          <a:bodyPr wrap="square" rtlCol="0">
            <a:spAutoFit/>
          </a:bodyPr>
          <a:lstStyle/>
          <a:p>
            <a:pPr algn="ctr"/>
            <a:r>
              <a:rPr lang="en-GB" sz="1700" b="1" dirty="0" smtClean="0">
                <a:latin typeface="Tw Cen MT" pitchFamily="34" charset="0"/>
              </a:rPr>
              <a:t>Please attach any additional evidence of the completion of your </a:t>
            </a:r>
            <a:r>
              <a:rPr lang="en-GB" sz="1700" b="1" dirty="0">
                <a:latin typeface="Tw Cen MT" pitchFamily="34" charset="0"/>
              </a:rPr>
              <a:t>Autumn</a:t>
            </a:r>
            <a:r>
              <a:rPr lang="en-GB" sz="1700" b="1" dirty="0" smtClean="0">
                <a:latin typeface="Tw Cen MT" pitchFamily="34" charset="0"/>
              </a:rPr>
              <a:t> Challenge Tasks here! This may include: photographs, tickets, receipts, testimonials, leaflets or posters – anything that shows you have engaged with the activity!</a:t>
            </a:r>
            <a:endParaRPr lang="en-GB" sz="1700" b="1" dirty="0">
              <a:latin typeface="Tw Cen MT" pitchFamily="34" charset="0"/>
            </a:endParaRPr>
          </a:p>
        </p:txBody>
      </p:sp>
      <p:sp>
        <p:nvSpPr>
          <p:cNvPr id="6" name="Rectangle 5"/>
          <p:cNvSpPr/>
          <p:nvPr/>
        </p:nvSpPr>
        <p:spPr>
          <a:xfrm>
            <a:off x="179952" y="1460109"/>
            <a:ext cx="6489408" cy="74323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marge\DocsTeaching$\peterle\Desktop\Q3_Langley\Q3 Logo %28Langley%2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658" y="327720"/>
            <a:ext cx="918102" cy="954147"/>
          </a:xfrm>
          <a:prstGeom prst="rect">
            <a:avLst/>
          </a:prstGeom>
          <a:noFill/>
          <a:ln>
            <a:noFill/>
          </a:ln>
          <a:extLst/>
        </p:spPr>
      </p:pic>
      <p:sp>
        <p:nvSpPr>
          <p:cNvPr id="9" name="Rectangle 8"/>
          <p:cNvSpPr/>
          <p:nvPr/>
        </p:nvSpPr>
        <p:spPr>
          <a:xfrm>
            <a:off x="1268760" y="443541"/>
            <a:ext cx="4789140" cy="832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301130" y="259780"/>
            <a:ext cx="5076564" cy="1200329"/>
          </a:xfrm>
          <a:prstGeom prst="rect">
            <a:avLst/>
          </a:prstGeom>
          <a:noFill/>
          <a:ln>
            <a:noFill/>
          </a:ln>
        </p:spPr>
        <p:txBody>
          <a:bodyPr wrap="square" rtlCol="0">
            <a:spAutoFit/>
          </a:bodyPr>
          <a:lstStyle/>
          <a:p>
            <a:pPr algn="ctr"/>
            <a:r>
              <a:rPr lang="en-GB" sz="3600" b="1" dirty="0">
                <a:latin typeface="Tw Cen MT" pitchFamily="34" charset="0"/>
              </a:rPr>
              <a:t>Autumn </a:t>
            </a:r>
            <a:r>
              <a:rPr lang="en-GB" sz="3600" b="1" dirty="0" smtClean="0">
                <a:latin typeface="Tw Cen MT" pitchFamily="34" charset="0"/>
              </a:rPr>
              <a:t>Challenge Task Completion</a:t>
            </a:r>
            <a:endParaRPr lang="en-GB" sz="3600" b="1" dirty="0">
              <a:latin typeface="Tw Cen MT" pitchFamily="34" charset="0"/>
            </a:endParaRPr>
          </a:p>
        </p:txBody>
      </p:sp>
      <p:sp>
        <p:nvSpPr>
          <p:cNvPr id="11" name="TextBox 10"/>
          <p:cNvSpPr txBox="1"/>
          <p:nvPr/>
        </p:nvSpPr>
        <p:spPr>
          <a:xfrm>
            <a:off x="190296" y="8268057"/>
            <a:ext cx="6479064" cy="615553"/>
          </a:xfrm>
          <a:prstGeom prst="rect">
            <a:avLst/>
          </a:prstGeom>
          <a:noFill/>
        </p:spPr>
        <p:txBody>
          <a:bodyPr wrap="square" rtlCol="0">
            <a:spAutoFit/>
          </a:bodyPr>
          <a:lstStyle/>
          <a:p>
            <a:pPr algn="ctr"/>
            <a:r>
              <a:rPr lang="en-GB" sz="1700" b="1" dirty="0">
                <a:latin typeface="Tw Cen MT" pitchFamily="34" charset="0"/>
              </a:rPr>
              <a:t>Please prepare this booklet for the first week back when we return to the Academy after the Christmas holiday!</a:t>
            </a:r>
            <a:endParaRPr lang="en-GB" sz="1700" b="1" dirty="0">
              <a:latin typeface="Tw Cen MT" pitchFamily="34" charset="0"/>
            </a:endParaRPr>
          </a:p>
        </p:txBody>
      </p:sp>
    </p:spTree>
    <p:extLst>
      <p:ext uri="{BB962C8B-B14F-4D97-AF65-F5344CB8AC3E}">
        <p14:creationId xmlns:p14="http://schemas.microsoft.com/office/powerpoint/2010/main" val="1438792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9952" y="1460109"/>
            <a:ext cx="6489408" cy="74323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marge\DocsTeaching$\peterle\Desktop\Q3_Langley\Q3 Logo %28Langley%2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658" y="327720"/>
            <a:ext cx="918102" cy="954147"/>
          </a:xfrm>
          <a:prstGeom prst="rect">
            <a:avLst/>
          </a:prstGeom>
          <a:noFill/>
          <a:ln>
            <a:noFill/>
          </a:ln>
          <a:extLst/>
        </p:spPr>
      </p:pic>
      <p:sp>
        <p:nvSpPr>
          <p:cNvPr id="10" name="Rectangle 9"/>
          <p:cNvSpPr/>
          <p:nvPr/>
        </p:nvSpPr>
        <p:spPr>
          <a:xfrm>
            <a:off x="1268760" y="443541"/>
            <a:ext cx="4789140" cy="832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1301130" y="259780"/>
            <a:ext cx="5076564" cy="1200329"/>
          </a:xfrm>
          <a:prstGeom prst="rect">
            <a:avLst/>
          </a:prstGeom>
          <a:noFill/>
          <a:ln>
            <a:noFill/>
          </a:ln>
        </p:spPr>
        <p:txBody>
          <a:bodyPr wrap="square" rtlCol="0">
            <a:spAutoFit/>
          </a:bodyPr>
          <a:lstStyle/>
          <a:p>
            <a:pPr algn="ctr"/>
            <a:r>
              <a:rPr lang="en-GB" sz="3600" b="1" dirty="0">
                <a:latin typeface="Tw Cen MT" pitchFamily="34" charset="0"/>
              </a:rPr>
              <a:t>Autumn </a:t>
            </a:r>
            <a:r>
              <a:rPr lang="en-GB" sz="3600" b="1" dirty="0" smtClean="0">
                <a:latin typeface="Tw Cen MT" pitchFamily="34" charset="0"/>
              </a:rPr>
              <a:t>Challenge Task Completion</a:t>
            </a:r>
            <a:endParaRPr lang="en-GB" sz="3600" b="1" dirty="0">
              <a:latin typeface="Tw Cen MT" pitchFamily="34" charset="0"/>
            </a:endParaRPr>
          </a:p>
        </p:txBody>
      </p:sp>
      <p:sp>
        <p:nvSpPr>
          <p:cNvPr id="7" name="TextBox 6"/>
          <p:cNvSpPr txBox="1"/>
          <p:nvPr/>
        </p:nvSpPr>
        <p:spPr>
          <a:xfrm>
            <a:off x="179952" y="1460109"/>
            <a:ext cx="6489408" cy="369332"/>
          </a:xfrm>
          <a:prstGeom prst="rect">
            <a:avLst/>
          </a:prstGeom>
          <a:noFill/>
        </p:spPr>
        <p:txBody>
          <a:bodyPr wrap="square" rtlCol="0">
            <a:spAutoFit/>
          </a:bodyPr>
          <a:lstStyle/>
          <a:p>
            <a:pPr algn="ctr"/>
            <a:r>
              <a:rPr lang="en-GB" b="1" dirty="0">
                <a:latin typeface="Tw Cen MT" pitchFamily="34" charset="0"/>
              </a:rPr>
              <a:t>Additional Information – Continued.</a:t>
            </a:r>
            <a:endParaRPr lang="en-GB" b="1" dirty="0">
              <a:latin typeface="Tw Cen MT" pitchFamily="34" charset="0"/>
            </a:endParaRPr>
          </a:p>
        </p:txBody>
      </p:sp>
      <p:sp>
        <p:nvSpPr>
          <p:cNvPr id="12" name="TextBox 11"/>
          <p:cNvSpPr txBox="1"/>
          <p:nvPr/>
        </p:nvSpPr>
        <p:spPr>
          <a:xfrm>
            <a:off x="190296" y="8268057"/>
            <a:ext cx="6479064" cy="615553"/>
          </a:xfrm>
          <a:prstGeom prst="rect">
            <a:avLst/>
          </a:prstGeom>
          <a:noFill/>
        </p:spPr>
        <p:txBody>
          <a:bodyPr wrap="square" rtlCol="0">
            <a:spAutoFit/>
          </a:bodyPr>
          <a:lstStyle/>
          <a:p>
            <a:pPr algn="ctr"/>
            <a:r>
              <a:rPr lang="en-GB" sz="1700" b="1" dirty="0">
                <a:latin typeface="Tw Cen MT" pitchFamily="34" charset="0"/>
              </a:rPr>
              <a:t>Please prepare this booklet for the first </a:t>
            </a:r>
            <a:r>
              <a:rPr lang="en-GB" sz="1700" b="1" dirty="0" smtClean="0">
                <a:latin typeface="Tw Cen MT" pitchFamily="34" charset="0"/>
              </a:rPr>
              <a:t>week </a:t>
            </a:r>
            <a:r>
              <a:rPr lang="en-GB" sz="1700" b="1" dirty="0">
                <a:latin typeface="Tw Cen MT" pitchFamily="34" charset="0"/>
              </a:rPr>
              <a:t>back when we return to the </a:t>
            </a:r>
            <a:r>
              <a:rPr lang="en-GB" sz="1700" b="1" dirty="0" smtClean="0">
                <a:latin typeface="Tw Cen MT" pitchFamily="34" charset="0"/>
              </a:rPr>
              <a:t>Academy after the Christmas holiday!</a:t>
            </a:r>
            <a:endParaRPr lang="en-GB" sz="1700" b="1" dirty="0">
              <a:latin typeface="Tw Cen MT" pitchFamily="34" charset="0"/>
            </a:endParaRPr>
          </a:p>
        </p:txBody>
      </p:sp>
    </p:spTree>
    <p:extLst>
      <p:ext uri="{BB962C8B-B14F-4D97-AF65-F5344CB8AC3E}">
        <p14:creationId xmlns:p14="http://schemas.microsoft.com/office/powerpoint/2010/main" val="2370411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0296" y="1460109"/>
            <a:ext cx="6479064" cy="353943"/>
          </a:xfrm>
          <a:prstGeom prst="rect">
            <a:avLst/>
          </a:prstGeom>
          <a:noFill/>
        </p:spPr>
        <p:txBody>
          <a:bodyPr wrap="square" rtlCol="0">
            <a:spAutoFit/>
          </a:bodyPr>
          <a:lstStyle/>
          <a:p>
            <a:pPr algn="ctr"/>
            <a:r>
              <a:rPr lang="en-GB" sz="1700" b="1" dirty="0" smtClean="0">
                <a:latin typeface="Tw Cen MT" pitchFamily="34" charset="0"/>
              </a:rPr>
              <a:t>Additional Information – Continued.</a:t>
            </a:r>
            <a:endParaRPr lang="en-GB" sz="1700" b="1" dirty="0">
              <a:latin typeface="Tw Cen MT" pitchFamily="34" charset="0"/>
            </a:endParaRPr>
          </a:p>
        </p:txBody>
      </p:sp>
      <p:sp>
        <p:nvSpPr>
          <p:cNvPr id="6" name="Rectangle 5"/>
          <p:cNvSpPr/>
          <p:nvPr/>
        </p:nvSpPr>
        <p:spPr>
          <a:xfrm>
            <a:off x="179952" y="1460109"/>
            <a:ext cx="6489408" cy="74323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marge\DocsTeaching$\peterle\Desktop\Q3_Langley\Q3 Logo %28Langley%2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658" y="327720"/>
            <a:ext cx="918102" cy="954147"/>
          </a:xfrm>
          <a:prstGeom prst="rect">
            <a:avLst/>
          </a:prstGeom>
          <a:noFill/>
          <a:ln>
            <a:noFill/>
          </a:ln>
          <a:extLst/>
        </p:spPr>
      </p:pic>
      <p:sp>
        <p:nvSpPr>
          <p:cNvPr id="9" name="Rectangle 8"/>
          <p:cNvSpPr/>
          <p:nvPr/>
        </p:nvSpPr>
        <p:spPr>
          <a:xfrm>
            <a:off x="1268760" y="443541"/>
            <a:ext cx="4789140" cy="832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301130" y="259780"/>
            <a:ext cx="5076564" cy="1200329"/>
          </a:xfrm>
          <a:prstGeom prst="rect">
            <a:avLst/>
          </a:prstGeom>
          <a:noFill/>
          <a:ln>
            <a:noFill/>
          </a:ln>
        </p:spPr>
        <p:txBody>
          <a:bodyPr wrap="square" rtlCol="0">
            <a:spAutoFit/>
          </a:bodyPr>
          <a:lstStyle/>
          <a:p>
            <a:pPr algn="ctr"/>
            <a:r>
              <a:rPr lang="en-GB" sz="3600" b="1" dirty="0">
                <a:latin typeface="Tw Cen MT" pitchFamily="34" charset="0"/>
              </a:rPr>
              <a:t>Autumn </a:t>
            </a:r>
            <a:r>
              <a:rPr lang="en-GB" sz="3600" b="1" dirty="0" smtClean="0">
                <a:latin typeface="Tw Cen MT" pitchFamily="34" charset="0"/>
              </a:rPr>
              <a:t>Challenge Task Completion</a:t>
            </a:r>
            <a:endParaRPr lang="en-GB" sz="3600" b="1" dirty="0">
              <a:latin typeface="Tw Cen MT" pitchFamily="34" charset="0"/>
            </a:endParaRPr>
          </a:p>
        </p:txBody>
      </p:sp>
      <p:sp>
        <p:nvSpPr>
          <p:cNvPr id="11" name="TextBox 10"/>
          <p:cNvSpPr txBox="1"/>
          <p:nvPr/>
        </p:nvSpPr>
        <p:spPr>
          <a:xfrm>
            <a:off x="190296" y="8268057"/>
            <a:ext cx="6479064" cy="615553"/>
          </a:xfrm>
          <a:prstGeom prst="rect">
            <a:avLst/>
          </a:prstGeom>
          <a:noFill/>
        </p:spPr>
        <p:txBody>
          <a:bodyPr wrap="square" rtlCol="0">
            <a:spAutoFit/>
          </a:bodyPr>
          <a:lstStyle/>
          <a:p>
            <a:pPr algn="ctr"/>
            <a:r>
              <a:rPr lang="en-GB" sz="1700" b="1" dirty="0">
                <a:latin typeface="Tw Cen MT" pitchFamily="34" charset="0"/>
              </a:rPr>
              <a:t>Please prepare this booklet for the first week back when we return to the Academy after the Christmas holiday!</a:t>
            </a:r>
            <a:endParaRPr lang="en-GB" sz="1700" b="1" dirty="0">
              <a:latin typeface="Tw Cen MT" pitchFamily="34" charset="0"/>
            </a:endParaRPr>
          </a:p>
        </p:txBody>
      </p:sp>
    </p:spTree>
    <p:extLst>
      <p:ext uri="{BB962C8B-B14F-4D97-AF65-F5344CB8AC3E}">
        <p14:creationId xmlns:p14="http://schemas.microsoft.com/office/powerpoint/2010/main" val="738162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0296" y="1460109"/>
            <a:ext cx="6479064" cy="353943"/>
          </a:xfrm>
          <a:prstGeom prst="rect">
            <a:avLst/>
          </a:prstGeom>
          <a:noFill/>
        </p:spPr>
        <p:txBody>
          <a:bodyPr wrap="square" rtlCol="0">
            <a:spAutoFit/>
          </a:bodyPr>
          <a:lstStyle/>
          <a:p>
            <a:pPr algn="ctr"/>
            <a:r>
              <a:rPr lang="en-GB" sz="1700" b="1" dirty="0" smtClean="0">
                <a:latin typeface="Tw Cen MT" pitchFamily="34" charset="0"/>
              </a:rPr>
              <a:t>Additional Information – Continued.</a:t>
            </a:r>
            <a:endParaRPr lang="en-GB" sz="1700" b="1" dirty="0">
              <a:latin typeface="Tw Cen MT" pitchFamily="34" charset="0"/>
            </a:endParaRPr>
          </a:p>
        </p:txBody>
      </p:sp>
      <p:sp>
        <p:nvSpPr>
          <p:cNvPr id="6" name="Rectangle 5"/>
          <p:cNvSpPr/>
          <p:nvPr/>
        </p:nvSpPr>
        <p:spPr>
          <a:xfrm>
            <a:off x="179952" y="1460109"/>
            <a:ext cx="6489408" cy="74323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marge\DocsTeaching$\peterle\Desktop\Q3_Langley\Q3 Logo %28Langley%2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658" y="327720"/>
            <a:ext cx="918102" cy="954147"/>
          </a:xfrm>
          <a:prstGeom prst="rect">
            <a:avLst/>
          </a:prstGeom>
          <a:noFill/>
          <a:ln>
            <a:noFill/>
          </a:ln>
          <a:extLst/>
        </p:spPr>
      </p:pic>
      <p:sp>
        <p:nvSpPr>
          <p:cNvPr id="9" name="Rectangle 8"/>
          <p:cNvSpPr/>
          <p:nvPr/>
        </p:nvSpPr>
        <p:spPr>
          <a:xfrm>
            <a:off x="1268760" y="443541"/>
            <a:ext cx="4789140" cy="8328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1301130" y="259780"/>
            <a:ext cx="5076564" cy="1200329"/>
          </a:xfrm>
          <a:prstGeom prst="rect">
            <a:avLst/>
          </a:prstGeom>
          <a:noFill/>
          <a:ln>
            <a:noFill/>
          </a:ln>
        </p:spPr>
        <p:txBody>
          <a:bodyPr wrap="square" rtlCol="0">
            <a:spAutoFit/>
          </a:bodyPr>
          <a:lstStyle/>
          <a:p>
            <a:pPr algn="ctr"/>
            <a:r>
              <a:rPr lang="en-GB" sz="3600" b="1" dirty="0">
                <a:latin typeface="Tw Cen MT" pitchFamily="34" charset="0"/>
              </a:rPr>
              <a:t>Autumn </a:t>
            </a:r>
            <a:r>
              <a:rPr lang="en-GB" sz="3600" b="1" dirty="0" smtClean="0">
                <a:latin typeface="Tw Cen MT" pitchFamily="34" charset="0"/>
              </a:rPr>
              <a:t>Challenge Task Completion</a:t>
            </a:r>
            <a:endParaRPr lang="en-GB" sz="3600" b="1" dirty="0">
              <a:latin typeface="Tw Cen MT" pitchFamily="34" charset="0"/>
            </a:endParaRPr>
          </a:p>
        </p:txBody>
      </p:sp>
      <p:sp>
        <p:nvSpPr>
          <p:cNvPr id="11" name="TextBox 10"/>
          <p:cNvSpPr txBox="1"/>
          <p:nvPr/>
        </p:nvSpPr>
        <p:spPr>
          <a:xfrm>
            <a:off x="190296" y="8268057"/>
            <a:ext cx="6479064" cy="615553"/>
          </a:xfrm>
          <a:prstGeom prst="rect">
            <a:avLst/>
          </a:prstGeom>
          <a:noFill/>
        </p:spPr>
        <p:txBody>
          <a:bodyPr wrap="square" rtlCol="0">
            <a:spAutoFit/>
          </a:bodyPr>
          <a:lstStyle/>
          <a:p>
            <a:pPr algn="ctr"/>
            <a:r>
              <a:rPr lang="en-GB" sz="1700" b="1" dirty="0">
                <a:latin typeface="Tw Cen MT" pitchFamily="34" charset="0"/>
              </a:rPr>
              <a:t>Please prepare this booklet for the first week back when we return to the Academy after the Christmas holiday!</a:t>
            </a:r>
            <a:endParaRPr lang="en-GB" sz="1700" b="1" dirty="0">
              <a:latin typeface="Tw Cen MT" pitchFamily="34" charset="0"/>
            </a:endParaRPr>
          </a:p>
        </p:txBody>
      </p:sp>
    </p:spTree>
    <p:extLst>
      <p:ext uri="{BB962C8B-B14F-4D97-AF65-F5344CB8AC3E}">
        <p14:creationId xmlns:p14="http://schemas.microsoft.com/office/powerpoint/2010/main" val="2907272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1130</TotalTime>
  <Words>704</Words>
  <Application>Microsoft Office PowerPoint</Application>
  <PresentationFormat>On-screen Show (4:3)</PresentationFormat>
  <Paragraphs>81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Queensbridge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Lee</dc:creator>
  <cp:lastModifiedBy>A Underhill</cp:lastModifiedBy>
  <cp:revision>56</cp:revision>
  <cp:lastPrinted>2016-06-17T06:44:32Z</cp:lastPrinted>
  <dcterms:created xsi:type="dcterms:W3CDTF">2016-04-16T20:27:35Z</dcterms:created>
  <dcterms:modified xsi:type="dcterms:W3CDTF">2023-10-08T16:09:34Z</dcterms:modified>
</cp:coreProperties>
</file>